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39.xml" ContentType="application/vnd.openxmlformats-officedocument.presentationml.notesSlide+xml"/>
  <Override PartName="/ppt/notesSlides/notesSlide140.xml" ContentType="application/vnd.openxmlformats-officedocument.presentationml.notesSlide+xml"/>
  <Override PartName="/ppt/notesSlides/notesSlide141.xml" ContentType="application/vnd.openxmlformats-officedocument.presentationml.notesSlide+xml"/>
  <Override PartName="/ppt/notesSlides/notesSlide142.xml" ContentType="application/vnd.openxmlformats-officedocument.presentationml.notesSlide+xml"/>
  <Override PartName="/ppt/notesSlides/notesSlide143.xml" ContentType="application/vnd.openxmlformats-officedocument.presentationml.notesSlide+xml"/>
  <Override PartName="/ppt/notesSlides/notesSlide144.xml" ContentType="application/vnd.openxmlformats-officedocument.presentationml.notesSlide+xml"/>
  <Override PartName="/ppt/notesSlides/notesSlide145.xml" ContentType="application/vnd.openxmlformats-officedocument.presentationml.notesSlide+xml"/>
  <Override PartName="/ppt/notesSlides/notesSlide146.xml" ContentType="application/vnd.openxmlformats-officedocument.presentationml.notesSlide+xml"/>
  <Override PartName="/ppt/notesSlides/notesSlide147.xml" ContentType="application/vnd.openxmlformats-officedocument.presentationml.notesSlide+xml"/>
  <Override PartName="/ppt/notesSlides/notesSlide148.xml" ContentType="application/vnd.openxmlformats-officedocument.presentationml.notesSlide+xml"/>
  <Override PartName="/ppt/notesSlides/notesSlide149.xml" ContentType="application/vnd.openxmlformats-officedocument.presentationml.notesSlide+xml"/>
  <Override PartName="/ppt/notesSlides/notesSlide150.xml" ContentType="application/vnd.openxmlformats-officedocument.presentationml.notesSlide+xml"/>
  <Override PartName="/ppt/notesSlides/notesSlide151.xml" ContentType="application/vnd.openxmlformats-officedocument.presentationml.notesSlide+xml"/>
  <Override PartName="/ppt/notesSlides/notesSlide152.xml" ContentType="application/vnd.openxmlformats-officedocument.presentationml.notesSlide+xml"/>
  <Override PartName="/ppt/notesSlides/notesSlide153.xml" ContentType="application/vnd.openxmlformats-officedocument.presentationml.notesSlide+xml"/>
  <Override PartName="/ppt/notesSlides/notesSlide154.xml" ContentType="application/vnd.openxmlformats-officedocument.presentationml.notesSlide+xml"/>
  <Override PartName="/ppt/notesSlides/notesSlide155.xml" ContentType="application/vnd.openxmlformats-officedocument.presentationml.notesSlide+xml"/>
  <Override PartName="/ppt/notesSlides/notesSlide156.xml" ContentType="application/vnd.openxmlformats-officedocument.presentationml.notesSlide+xml"/>
  <Override PartName="/ppt/notesSlides/notesSlide157.xml" ContentType="application/vnd.openxmlformats-officedocument.presentationml.notesSlide+xml"/>
  <Override PartName="/ppt/notesSlides/notesSlide158.xml" ContentType="application/vnd.openxmlformats-officedocument.presentationml.notesSlide+xml"/>
  <Override PartName="/ppt/notesSlides/notesSlide159.xml" ContentType="application/vnd.openxmlformats-officedocument.presentationml.notesSlide+xml"/>
  <Override PartName="/ppt/notesSlides/notesSlide160.xml" ContentType="application/vnd.openxmlformats-officedocument.presentationml.notesSlide+xml"/>
  <Override PartName="/ppt/notesSlides/notesSlide161.xml" ContentType="application/vnd.openxmlformats-officedocument.presentationml.notesSlide+xml"/>
  <Override PartName="/ppt/notesSlides/notesSlide162.xml" ContentType="application/vnd.openxmlformats-officedocument.presentationml.notesSlide+xml"/>
  <Override PartName="/ppt/notesSlides/notesSlide163.xml" ContentType="application/vnd.openxmlformats-officedocument.presentationml.notesSlide+xml"/>
  <Override PartName="/ppt/notesSlides/notesSlide164.xml" ContentType="application/vnd.openxmlformats-officedocument.presentationml.notesSlide+xml"/>
  <Override PartName="/ppt/notesSlides/notesSlide165.xml" ContentType="application/vnd.openxmlformats-officedocument.presentationml.notesSlide+xml"/>
  <Override PartName="/ppt/notesSlides/notesSlide166.xml" ContentType="application/vnd.openxmlformats-officedocument.presentationml.notesSlide+xml"/>
  <Override PartName="/ppt/notesSlides/notesSlide167.xml" ContentType="application/vnd.openxmlformats-officedocument.presentationml.notesSlide+xml"/>
  <Override PartName="/ppt/notesSlides/notesSlide168.xml" ContentType="application/vnd.openxmlformats-officedocument.presentationml.notesSlide+xml"/>
  <Override PartName="/ppt/notesSlides/notesSlide169.xml" ContentType="application/vnd.openxmlformats-officedocument.presentationml.notesSlide+xml"/>
  <Override PartName="/ppt/notesSlides/notesSlide170.xml" ContentType="application/vnd.openxmlformats-officedocument.presentationml.notesSlide+xml"/>
  <Override PartName="/ppt/notesSlides/notesSlide171.xml" ContentType="application/vnd.openxmlformats-officedocument.presentationml.notesSlide+xml"/>
  <Override PartName="/ppt/notesSlides/notesSlide172.xml" ContentType="application/vnd.openxmlformats-officedocument.presentationml.notesSlide+xml"/>
  <Override PartName="/ppt/notesSlides/notesSlide173.xml" ContentType="application/vnd.openxmlformats-officedocument.presentationml.notesSlide+xml"/>
  <Override PartName="/ppt/notesSlides/notesSlide174.xml" ContentType="application/vnd.openxmlformats-officedocument.presentationml.notesSlide+xml"/>
  <Override PartName="/ppt/notesSlides/notesSlide175.xml" ContentType="application/vnd.openxmlformats-officedocument.presentationml.notesSlide+xml"/>
  <Override PartName="/ppt/notesSlides/notesSlide176.xml" ContentType="application/vnd.openxmlformats-officedocument.presentationml.notesSlide+xml"/>
  <Override PartName="/ppt/notesSlides/notesSlide177.xml" ContentType="application/vnd.openxmlformats-officedocument.presentationml.notesSlide+xml"/>
  <Override PartName="/ppt/notesSlides/notesSlide178.xml" ContentType="application/vnd.openxmlformats-officedocument.presentationml.notesSlide+xml"/>
  <Override PartName="/ppt/notesSlides/notesSlide179.xml" ContentType="application/vnd.openxmlformats-officedocument.presentationml.notesSlide+xml"/>
  <Override PartName="/ppt/notesSlides/notesSlide180.xml" ContentType="application/vnd.openxmlformats-officedocument.presentationml.notesSlide+xml"/>
  <Override PartName="/ppt/notesSlides/notesSlide181.xml" ContentType="application/vnd.openxmlformats-officedocument.presentationml.notesSlide+xml"/>
  <Override PartName="/ppt/notesSlides/notesSlide182.xml" ContentType="application/vnd.openxmlformats-officedocument.presentationml.notesSlide+xml"/>
  <Override PartName="/ppt/notesSlides/notesSlide183.xml" ContentType="application/vnd.openxmlformats-officedocument.presentationml.notesSlide+xml"/>
  <Override PartName="/ppt/notesSlides/notesSlide184.xml" ContentType="application/vnd.openxmlformats-officedocument.presentationml.notesSlide+xml"/>
  <Override PartName="/ppt/notesSlides/notesSlide185.xml" ContentType="application/vnd.openxmlformats-officedocument.presentationml.notesSlide+xml"/>
  <Override PartName="/ppt/notesSlides/notesSlide186.xml" ContentType="application/vnd.openxmlformats-officedocument.presentationml.notesSlide+xml"/>
  <Override PartName="/ppt/notesSlides/notesSlide187.xml" ContentType="application/vnd.openxmlformats-officedocument.presentationml.notesSlide+xml"/>
  <Override PartName="/ppt/notesSlides/notesSlide188.xml" ContentType="application/vnd.openxmlformats-officedocument.presentationml.notesSlide+xml"/>
  <Override PartName="/ppt/notesSlides/notesSlide189.xml" ContentType="application/vnd.openxmlformats-officedocument.presentationml.notesSlide+xml"/>
  <Override PartName="/ppt/notesSlides/notesSlide190.xml" ContentType="application/vnd.openxmlformats-officedocument.presentationml.notesSlide+xml"/>
  <Override PartName="/ppt/notesSlides/notesSlide191.xml" ContentType="application/vnd.openxmlformats-officedocument.presentationml.notesSlide+xml"/>
  <Override PartName="/ppt/notesSlides/notesSlide192.xml" ContentType="application/vnd.openxmlformats-officedocument.presentationml.notesSlide+xml"/>
  <Override PartName="/ppt/notesSlides/notesSlide193.xml" ContentType="application/vnd.openxmlformats-officedocument.presentationml.notesSlide+xml"/>
  <Override PartName="/ppt/notesSlides/notesSlide194.xml" ContentType="application/vnd.openxmlformats-officedocument.presentationml.notesSlide+xml"/>
  <Override PartName="/ppt/notesSlides/notesSlide195.xml" ContentType="application/vnd.openxmlformats-officedocument.presentationml.notesSlide+xml"/>
  <Override PartName="/ppt/notesSlides/notesSlide196.xml" ContentType="application/vnd.openxmlformats-officedocument.presentationml.notesSlide+xml"/>
  <Override PartName="/ppt/notesSlides/notesSlide197.xml" ContentType="application/vnd.openxmlformats-officedocument.presentationml.notesSlide+xml"/>
  <Override PartName="/ppt/notesSlides/notesSlide198.xml" ContentType="application/vnd.openxmlformats-officedocument.presentationml.notesSlide+xml"/>
  <Override PartName="/ppt/notesSlides/notesSlide199.xml" ContentType="application/vnd.openxmlformats-officedocument.presentationml.notesSlide+xml"/>
  <Override PartName="/ppt/notesSlides/notesSlide200.xml" ContentType="application/vnd.openxmlformats-officedocument.presentationml.notesSlide+xml"/>
  <Override PartName="/ppt/notesSlides/notesSlide201.xml" ContentType="application/vnd.openxmlformats-officedocument.presentationml.notesSlide+xml"/>
  <Override PartName="/ppt/notesSlides/notesSlide202.xml" ContentType="application/vnd.openxmlformats-officedocument.presentationml.notesSlide+xml"/>
  <Override PartName="/ppt/notesSlides/notesSlide203.xml" ContentType="application/vnd.openxmlformats-officedocument.presentationml.notesSlide+xml"/>
  <Override PartName="/ppt/notesSlides/notesSlide204.xml" ContentType="application/vnd.openxmlformats-officedocument.presentationml.notesSlide+xml"/>
  <Override PartName="/ppt/notesSlides/notesSlide205.xml" ContentType="application/vnd.openxmlformats-officedocument.presentationml.notesSlide+xml"/>
  <Override PartName="/ppt/notesSlides/notesSlide206.xml" ContentType="application/vnd.openxmlformats-officedocument.presentationml.notesSlide+xml"/>
  <Override PartName="/ppt/notesSlides/notesSlide207.xml" ContentType="application/vnd.openxmlformats-officedocument.presentationml.notesSlide+xml"/>
  <Override PartName="/ppt/notesSlides/notesSlide208.xml" ContentType="application/vnd.openxmlformats-officedocument.presentationml.notesSlide+xml"/>
  <Override PartName="/ppt/notesSlides/notesSlide209.xml" ContentType="application/vnd.openxmlformats-officedocument.presentationml.notesSlide+xml"/>
  <Override PartName="/ppt/notesSlides/notesSlide210.xml" ContentType="application/vnd.openxmlformats-officedocument.presentationml.notesSlide+xml"/>
  <Override PartName="/ppt/notesSlides/notesSlide211.xml" ContentType="application/vnd.openxmlformats-officedocument.presentationml.notesSlide+xml"/>
  <Override PartName="/ppt/notesSlides/notesSlide212.xml" ContentType="application/vnd.openxmlformats-officedocument.presentationml.notesSlide+xml"/>
  <Override PartName="/ppt/notesSlides/notesSlide213.xml" ContentType="application/vnd.openxmlformats-officedocument.presentationml.notesSlide+xml"/>
  <Override PartName="/ppt/notesSlides/notesSlide214.xml" ContentType="application/vnd.openxmlformats-officedocument.presentationml.notesSlide+xml"/>
  <Override PartName="/ppt/notesSlides/notesSlide215.xml" ContentType="application/vnd.openxmlformats-officedocument.presentationml.notesSlide+xml"/>
  <Override PartName="/ppt/notesSlides/notesSlide216.xml" ContentType="application/vnd.openxmlformats-officedocument.presentationml.notesSlide+xml"/>
  <Override PartName="/ppt/notesSlides/notesSlide217.xml" ContentType="application/vnd.openxmlformats-officedocument.presentationml.notesSlide+xml"/>
  <Override PartName="/ppt/notesSlides/notesSlide218.xml" ContentType="application/vnd.openxmlformats-officedocument.presentationml.notesSlide+xml"/>
  <Override PartName="/ppt/notesSlides/notesSlide219.xml" ContentType="application/vnd.openxmlformats-officedocument.presentationml.notesSlide+xml"/>
  <Override PartName="/ppt/notesSlides/notesSlide220.xml" ContentType="application/vnd.openxmlformats-officedocument.presentationml.notesSlide+xml"/>
  <Override PartName="/ppt/notesSlides/notesSlide221.xml" ContentType="application/vnd.openxmlformats-officedocument.presentationml.notesSlide+xml"/>
  <Override PartName="/ppt/notesSlides/notesSlide222.xml" ContentType="application/vnd.openxmlformats-officedocument.presentationml.notesSlide+xml"/>
  <Override PartName="/ppt/notesSlides/notesSlide223.xml" ContentType="application/vnd.openxmlformats-officedocument.presentationml.notesSlide+xml"/>
  <Override PartName="/ppt/notesSlides/notesSlide224.xml" ContentType="application/vnd.openxmlformats-officedocument.presentationml.notesSlide+xml"/>
  <Override PartName="/ppt/notesSlides/notesSlide225.xml" ContentType="application/vnd.openxmlformats-officedocument.presentationml.notesSlide+xml"/>
  <Override PartName="/ppt/notesSlides/notesSlide226.xml" ContentType="application/vnd.openxmlformats-officedocument.presentationml.notesSlide+xml"/>
  <Override PartName="/ppt/notesSlides/notesSlide227.xml" ContentType="application/vnd.openxmlformats-officedocument.presentationml.notesSlide+xml"/>
  <Override PartName="/ppt/notesSlides/notesSlide228.xml" ContentType="application/vnd.openxmlformats-officedocument.presentationml.notesSlide+xml"/>
  <Override PartName="/ppt/notesSlides/notesSlide229.xml" ContentType="application/vnd.openxmlformats-officedocument.presentationml.notesSlide+xml"/>
  <Override PartName="/ppt/notesSlides/notesSlide2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32"/>
  </p:notesMasterIdLst>
  <p:sldIdLst>
    <p:sldId id="256" r:id="rId2"/>
    <p:sldId id="966" r:id="rId3"/>
    <p:sldId id="1140" r:id="rId4"/>
    <p:sldId id="1141" r:id="rId5"/>
    <p:sldId id="1142" r:id="rId6"/>
    <p:sldId id="1143" r:id="rId7"/>
    <p:sldId id="1144" r:id="rId8"/>
    <p:sldId id="1145" r:id="rId9"/>
    <p:sldId id="1146" r:id="rId10"/>
    <p:sldId id="770" r:id="rId11"/>
    <p:sldId id="996" r:id="rId12"/>
    <p:sldId id="1003" r:id="rId13"/>
    <p:sldId id="1001" r:id="rId14"/>
    <p:sldId id="997" r:id="rId15"/>
    <p:sldId id="1004" r:id="rId16"/>
    <p:sldId id="1005" r:id="rId17"/>
    <p:sldId id="1006" r:id="rId18"/>
    <p:sldId id="1007" r:id="rId19"/>
    <p:sldId id="998" r:id="rId20"/>
    <p:sldId id="1008" r:id="rId21"/>
    <p:sldId id="999" r:id="rId22"/>
    <p:sldId id="1000" r:id="rId23"/>
    <p:sldId id="1021" r:id="rId24"/>
    <p:sldId id="1153" r:id="rId25"/>
    <p:sldId id="1154" r:id="rId26"/>
    <p:sldId id="1147" r:id="rId27"/>
    <p:sldId id="1160" r:id="rId28"/>
    <p:sldId id="1161" r:id="rId29"/>
    <p:sldId id="1162" r:id="rId30"/>
    <p:sldId id="1155" r:id="rId31"/>
    <p:sldId id="1163" r:id="rId32"/>
    <p:sldId id="1164" r:id="rId33"/>
    <p:sldId id="1165" r:id="rId34"/>
    <p:sldId id="1156" r:id="rId35"/>
    <p:sldId id="1166" r:id="rId36"/>
    <p:sldId id="1167" r:id="rId37"/>
    <p:sldId id="1157" r:id="rId38"/>
    <p:sldId id="1136" r:id="rId39"/>
    <p:sldId id="1171" r:id="rId40"/>
    <p:sldId id="1172" r:id="rId41"/>
    <p:sldId id="1173" r:id="rId42"/>
    <p:sldId id="1168" r:id="rId43"/>
    <p:sldId id="1174" r:id="rId44"/>
    <p:sldId id="1181" r:id="rId45"/>
    <p:sldId id="1175" r:id="rId46"/>
    <p:sldId id="1176" r:id="rId47"/>
    <p:sldId id="1177" r:id="rId48"/>
    <p:sldId id="1178" r:id="rId49"/>
    <p:sldId id="1179" r:id="rId50"/>
    <p:sldId id="1180" r:id="rId51"/>
    <p:sldId id="1169" r:id="rId52"/>
    <p:sldId id="1184" r:id="rId53"/>
    <p:sldId id="1182" r:id="rId54"/>
    <p:sldId id="1185" r:id="rId55"/>
    <p:sldId id="1186" r:id="rId56"/>
    <p:sldId id="1183" r:id="rId57"/>
    <p:sldId id="1187" r:id="rId58"/>
    <p:sldId id="1188" r:id="rId59"/>
    <p:sldId id="1170" r:id="rId60"/>
    <p:sldId id="1190" r:id="rId61"/>
    <p:sldId id="1189" r:id="rId62"/>
    <p:sldId id="1065" r:id="rId63"/>
    <p:sldId id="1191" r:id="rId64"/>
    <p:sldId id="1198" r:id="rId65"/>
    <p:sldId id="1199" r:id="rId66"/>
    <p:sldId id="1200" r:id="rId67"/>
    <p:sldId id="1192" r:id="rId68"/>
    <p:sldId id="1203" r:id="rId69"/>
    <p:sldId id="1201" r:id="rId70"/>
    <p:sldId id="1204" r:id="rId71"/>
    <p:sldId id="1205" r:id="rId72"/>
    <p:sldId id="1202" r:id="rId73"/>
    <p:sldId id="1193" r:id="rId74"/>
    <p:sldId id="1206" r:id="rId75"/>
    <p:sldId id="1209" r:id="rId76"/>
    <p:sldId id="1210" r:id="rId77"/>
    <p:sldId id="1207" r:id="rId78"/>
    <p:sldId id="1208" r:id="rId79"/>
    <p:sldId id="1217" r:id="rId80"/>
    <p:sldId id="1218" r:id="rId81"/>
    <p:sldId id="1212" r:id="rId82"/>
    <p:sldId id="1219" r:id="rId83"/>
    <p:sldId id="1216" r:id="rId84"/>
    <p:sldId id="1221" r:id="rId85"/>
    <p:sldId id="1213" r:id="rId86"/>
    <p:sldId id="1222" r:id="rId87"/>
    <p:sldId id="1223" r:id="rId88"/>
    <p:sldId id="1220" r:id="rId89"/>
    <p:sldId id="1138" r:id="rId90"/>
    <p:sldId id="1224" r:id="rId91"/>
    <p:sldId id="1225" r:id="rId92"/>
    <p:sldId id="1215" r:id="rId93"/>
    <p:sldId id="1226" r:id="rId94"/>
    <p:sldId id="1227" r:id="rId95"/>
    <p:sldId id="1211" r:id="rId96"/>
    <p:sldId id="1228" r:id="rId97"/>
    <p:sldId id="1214" r:id="rId98"/>
    <p:sldId id="1229" r:id="rId99"/>
    <p:sldId id="1230" r:id="rId100"/>
    <p:sldId id="1233" r:id="rId101"/>
    <p:sldId id="1231" r:id="rId102"/>
    <p:sldId id="1232" r:id="rId103"/>
    <p:sldId id="1234" r:id="rId104"/>
    <p:sldId id="1235" r:id="rId105"/>
    <p:sldId id="1236" r:id="rId106"/>
    <p:sldId id="1237" r:id="rId107"/>
    <p:sldId id="1242" r:id="rId108"/>
    <p:sldId id="1239" r:id="rId109"/>
    <p:sldId id="1240" r:id="rId110"/>
    <p:sldId id="1245" r:id="rId111"/>
    <p:sldId id="1247" r:id="rId112"/>
    <p:sldId id="1246" r:id="rId113"/>
    <p:sldId id="1248" r:id="rId114"/>
    <p:sldId id="1244" r:id="rId115"/>
    <p:sldId id="1250" r:id="rId116"/>
    <p:sldId id="1249" r:id="rId117"/>
    <p:sldId id="1243" r:id="rId118"/>
    <p:sldId id="1251" r:id="rId119"/>
    <p:sldId id="1256" r:id="rId120"/>
    <p:sldId id="1254" r:id="rId121"/>
    <p:sldId id="1255" r:id="rId122"/>
    <p:sldId id="1252" r:id="rId123"/>
    <p:sldId id="1339" r:id="rId124"/>
    <p:sldId id="1340" r:id="rId125"/>
    <p:sldId id="1258" r:id="rId126"/>
    <p:sldId id="1259" r:id="rId127"/>
    <p:sldId id="1261" r:id="rId128"/>
    <p:sldId id="1260" r:id="rId129"/>
    <p:sldId id="1265" r:id="rId130"/>
    <p:sldId id="1264" r:id="rId131"/>
    <p:sldId id="1262" r:id="rId132"/>
    <p:sldId id="1266" r:id="rId133"/>
    <p:sldId id="1268" r:id="rId134"/>
    <p:sldId id="1263" r:id="rId135"/>
    <p:sldId id="1267" r:id="rId136"/>
    <p:sldId id="1272" r:id="rId137"/>
    <p:sldId id="1269" r:id="rId138"/>
    <p:sldId id="1271" r:id="rId139"/>
    <p:sldId id="1270" r:id="rId140"/>
    <p:sldId id="1273" r:id="rId141"/>
    <p:sldId id="1274" r:id="rId142"/>
    <p:sldId id="1275" r:id="rId143"/>
    <p:sldId id="1276" r:id="rId144"/>
    <p:sldId id="1277" r:id="rId145"/>
    <p:sldId id="1278" r:id="rId146"/>
    <p:sldId id="1280" r:id="rId147"/>
    <p:sldId id="1281" r:id="rId148"/>
    <p:sldId id="1279" r:id="rId149"/>
    <p:sldId id="1282" r:id="rId150"/>
    <p:sldId id="1283" r:id="rId151"/>
    <p:sldId id="1284" r:id="rId152"/>
    <p:sldId id="1285" r:id="rId153"/>
    <p:sldId id="1286" r:id="rId154"/>
    <p:sldId id="1287" r:id="rId155"/>
    <p:sldId id="1288" r:id="rId156"/>
    <p:sldId id="1289" r:id="rId157"/>
    <p:sldId id="1290" r:id="rId158"/>
    <p:sldId id="1291" r:id="rId159"/>
    <p:sldId id="1292" r:id="rId160"/>
    <p:sldId id="1293" r:id="rId161"/>
    <p:sldId id="1294" r:id="rId162"/>
    <p:sldId id="1295" r:id="rId163"/>
    <p:sldId id="1296" r:id="rId164"/>
    <p:sldId id="1297" r:id="rId165"/>
    <p:sldId id="1298" r:id="rId166"/>
    <p:sldId id="1299" r:id="rId167"/>
    <p:sldId id="1300" r:id="rId168"/>
    <p:sldId id="1301" r:id="rId169"/>
    <p:sldId id="1302" r:id="rId170"/>
    <p:sldId id="1303" r:id="rId171"/>
    <p:sldId id="1304" r:id="rId172"/>
    <p:sldId id="1305" r:id="rId173"/>
    <p:sldId id="1306" r:id="rId174"/>
    <p:sldId id="1307" r:id="rId175"/>
    <p:sldId id="1308" r:id="rId176"/>
    <p:sldId id="1309" r:id="rId177"/>
    <p:sldId id="1310" r:id="rId178"/>
    <p:sldId id="1311" r:id="rId179"/>
    <p:sldId id="1312" r:id="rId180"/>
    <p:sldId id="1313" r:id="rId181"/>
    <p:sldId id="1314" r:id="rId182"/>
    <p:sldId id="1315" r:id="rId183"/>
    <p:sldId id="1316" r:id="rId184"/>
    <p:sldId id="1317" r:id="rId185"/>
    <p:sldId id="1318" r:id="rId186"/>
    <p:sldId id="1319" r:id="rId187"/>
    <p:sldId id="1320" r:id="rId188"/>
    <p:sldId id="1321" r:id="rId189"/>
    <p:sldId id="1322" r:id="rId190"/>
    <p:sldId id="1323" r:id="rId191"/>
    <p:sldId id="1324" r:id="rId192"/>
    <p:sldId id="1325" r:id="rId193"/>
    <p:sldId id="1326" r:id="rId194"/>
    <p:sldId id="1329" r:id="rId195"/>
    <p:sldId id="1330" r:id="rId196"/>
    <p:sldId id="1338" r:id="rId197"/>
    <p:sldId id="1328" r:id="rId198"/>
    <p:sldId id="1337" r:id="rId199"/>
    <p:sldId id="1331" r:id="rId200"/>
    <p:sldId id="1332" r:id="rId201"/>
    <p:sldId id="1333" r:id="rId202"/>
    <p:sldId id="1334" r:id="rId203"/>
    <p:sldId id="1335" r:id="rId204"/>
    <p:sldId id="1336" r:id="rId205"/>
    <p:sldId id="1341" r:id="rId206"/>
    <p:sldId id="1137" r:id="rId207"/>
    <p:sldId id="1342" r:id="rId208"/>
    <p:sldId id="1343" r:id="rId209"/>
    <p:sldId id="1139" r:id="rId210"/>
    <p:sldId id="1344" r:id="rId211"/>
    <p:sldId id="1345" r:id="rId212"/>
    <p:sldId id="1346" r:id="rId213"/>
    <p:sldId id="1135" r:id="rId214"/>
    <p:sldId id="1347" r:id="rId215"/>
    <p:sldId id="1356" r:id="rId216"/>
    <p:sldId id="1357" r:id="rId217"/>
    <p:sldId id="1348" r:id="rId218"/>
    <p:sldId id="1349" r:id="rId219"/>
    <p:sldId id="1350" r:id="rId220"/>
    <p:sldId id="1351" r:id="rId221"/>
    <p:sldId id="1362" r:id="rId222"/>
    <p:sldId id="1360" r:id="rId223"/>
    <p:sldId id="1363" r:id="rId224"/>
    <p:sldId id="1352" r:id="rId225"/>
    <p:sldId id="1364" r:id="rId226"/>
    <p:sldId id="1361" r:id="rId227"/>
    <p:sldId id="1365" r:id="rId228"/>
    <p:sldId id="1358" r:id="rId229"/>
    <p:sldId id="1359" r:id="rId230"/>
    <p:sldId id="427" r:id="rId23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3D85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73" autoAdjust="0"/>
    <p:restoredTop sz="94660"/>
  </p:normalViewPr>
  <p:slideViewPr>
    <p:cSldViewPr snapToGrid="0">
      <p:cViewPr varScale="1">
        <p:scale>
          <a:sx n="59" d="100"/>
          <a:sy n="59" d="100"/>
        </p:scale>
        <p:origin x="748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26" Type="http://schemas.openxmlformats.org/officeDocument/2006/relationships/slide" Target="slides/slide22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16" Type="http://schemas.openxmlformats.org/officeDocument/2006/relationships/slide" Target="slides/slide215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227" Type="http://schemas.openxmlformats.org/officeDocument/2006/relationships/slide" Target="slides/slide226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217" Type="http://schemas.openxmlformats.org/officeDocument/2006/relationships/slide" Target="slides/slide216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7" Type="http://schemas.openxmlformats.org/officeDocument/2006/relationships/slide" Target="slides/slide206.xml"/><Relationship Id="rId228" Type="http://schemas.openxmlformats.org/officeDocument/2006/relationships/slide" Target="slides/slide227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141" Type="http://schemas.openxmlformats.org/officeDocument/2006/relationships/slide" Target="slides/slide140.xml"/><Relationship Id="rId7" Type="http://schemas.openxmlformats.org/officeDocument/2006/relationships/slide" Target="slides/slide6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18" Type="http://schemas.openxmlformats.org/officeDocument/2006/relationships/slide" Target="slides/slide217.xml"/><Relationship Id="rId24" Type="http://schemas.openxmlformats.org/officeDocument/2006/relationships/slide" Target="slides/slide23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31" Type="http://schemas.openxmlformats.org/officeDocument/2006/relationships/slide" Target="slides/slide130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208" Type="http://schemas.openxmlformats.org/officeDocument/2006/relationships/slide" Target="slides/slide207.xml"/><Relationship Id="rId229" Type="http://schemas.openxmlformats.org/officeDocument/2006/relationships/slide" Target="slides/slide228.xml"/><Relationship Id="rId14" Type="http://schemas.openxmlformats.org/officeDocument/2006/relationships/slide" Target="slides/slide13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8" Type="http://schemas.openxmlformats.org/officeDocument/2006/relationships/slide" Target="slides/slide7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219" Type="http://schemas.openxmlformats.org/officeDocument/2006/relationships/slide" Target="slides/slide218.xml"/><Relationship Id="rId230" Type="http://schemas.openxmlformats.org/officeDocument/2006/relationships/slide" Target="slides/slide229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0" Type="http://schemas.openxmlformats.org/officeDocument/2006/relationships/slide" Target="slides/slide219.xml"/><Relationship Id="rId225" Type="http://schemas.openxmlformats.org/officeDocument/2006/relationships/slide" Target="slides/slide224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10" Type="http://schemas.openxmlformats.org/officeDocument/2006/relationships/slide" Target="slides/slide209.xml"/><Relationship Id="rId215" Type="http://schemas.openxmlformats.org/officeDocument/2006/relationships/slide" Target="slides/slide214.xml"/><Relationship Id="rId236" Type="http://schemas.openxmlformats.org/officeDocument/2006/relationships/tableStyles" Target="tableStyles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11" Type="http://schemas.openxmlformats.org/officeDocument/2006/relationships/slide" Target="slides/slide210.xml"/><Relationship Id="rId232" Type="http://schemas.openxmlformats.org/officeDocument/2006/relationships/notesMaster" Target="notesMasters/notesMaster1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201" Type="http://schemas.openxmlformats.org/officeDocument/2006/relationships/slide" Target="slides/slide200.xml"/><Relationship Id="rId222" Type="http://schemas.openxmlformats.org/officeDocument/2006/relationships/slide" Target="slides/slide221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211.xml"/><Relationship Id="rId233" Type="http://schemas.openxmlformats.org/officeDocument/2006/relationships/presProps" Target="presProps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202" Type="http://schemas.openxmlformats.org/officeDocument/2006/relationships/slide" Target="slides/slide201.xml"/><Relationship Id="rId223" Type="http://schemas.openxmlformats.org/officeDocument/2006/relationships/slide" Target="slides/slide22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13" Type="http://schemas.openxmlformats.org/officeDocument/2006/relationships/slide" Target="slides/slide212.xml"/><Relationship Id="rId234" Type="http://schemas.openxmlformats.org/officeDocument/2006/relationships/viewProps" Target="view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115" Type="http://schemas.openxmlformats.org/officeDocument/2006/relationships/slide" Target="slides/slide114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30" Type="http://schemas.openxmlformats.org/officeDocument/2006/relationships/slide" Target="slides/slide2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35" Type="http://schemas.openxmlformats.org/officeDocument/2006/relationships/theme" Target="theme/theme1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1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1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1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1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1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1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1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1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1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1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6.xml"/><Relationship Id="rId1" Type="http://schemas.openxmlformats.org/officeDocument/2006/relationships/notesMaster" Target="../notesMasters/notesMaster1.xml"/></Relationships>
</file>

<file path=ppt/notesSlides/_rels/notesSlide1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1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.xml"/><Relationship Id="rId1" Type="http://schemas.openxmlformats.org/officeDocument/2006/relationships/notesMaster" Target="../notesMasters/notesMaster1.xml"/></Relationships>
</file>

<file path=ppt/notesSlides/_rels/notesSlide1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0.xml"/><Relationship Id="rId1" Type="http://schemas.openxmlformats.org/officeDocument/2006/relationships/notesMaster" Target="../notesMasters/notesMaster1.xml"/></Relationships>
</file>

<file path=ppt/notesSlides/_rels/notesSlide1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1.xml"/><Relationship Id="rId1" Type="http://schemas.openxmlformats.org/officeDocument/2006/relationships/notesMaster" Target="../notesMasters/notesMaster1.xml"/></Relationships>
</file>

<file path=ppt/notesSlides/_rels/notesSlide1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2.xml"/><Relationship Id="rId1" Type="http://schemas.openxmlformats.org/officeDocument/2006/relationships/notesMaster" Target="../notesMasters/notesMaster1.xml"/></Relationships>
</file>

<file path=ppt/notesSlides/_rels/notesSlide1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3.xml"/><Relationship Id="rId1" Type="http://schemas.openxmlformats.org/officeDocument/2006/relationships/notesMaster" Target="../notesMasters/notesMaster1.xml"/></Relationships>
</file>

<file path=ppt/notesSlides/_rels/notesSlide1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4.xml"/><Relationship Id="rId1" Type="http://schemas.openxmlformats.org/officeDocument/2006/relationships/notesMaster" Target="../notesMasters/notesMaster1.xml"/></Relationships>
</file>

<file path=ppt/notesSlides/_rels/notesSlide1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5.xml"/><Relationship Id="rId1" Type="http://schemas.openxmlformats.org/officeDocument/2006/relationships/notesMaster" Target="../notesMasters/notesMaster1.xml"/></Relationships>
</file>

<file path=ppt/notesSlides/_rels/notesSlide1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6.xml"/><Relationship Id="rId1" Type="http://schemas.openxmlformats.org/officeDocument/2006/relationships/notesMaster" Target="../notesMasters/notesMaster1.xml"/></Relationships>
</file>

<file path=ppt/notesSlides/_rels/notesSlide1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7.xml"/><Relationship Id="rId1" Type="http://schemas.openxmlformats.org/officeDocument/2006/relationships/notesMaster" Target="../notesMasters/notesMaster1.xml"/></Relationships>
</file>

<file path=ppt/notesSlides/_rels/notesSlide1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8.xml"/><Relationship Id="rId1" Type="http://schemas.openxmlformats.org/officeDocument/2006/relationships/notesMaster" Target="../notesMasters/notesMaster1.xml"/></Relationships>
</file>

<file path=ppt/notesSlides/_rels/notesSlide1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0.xml"/><Relationship Id="rId1" Type="http://schemas.openxmlformats.org/officeDocument/2006/relationships/notesMaster" Target="../notesMasters/notesMaster1.xml"/></Relationships>
</file>

<file path=ppt/notesSlides/_rels/notesSlide1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1.xml"/><Relationship Id="rId1" Type="http://schemas.openxmlformats.org/officeDocument/2006/relationships/notesMaster" Target="../notesMasters/notesMaster1.xml"/></Relationships>
</file>

<file path=ppt/notesSlides/_rels/notesSlide1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2.xml"/><Relationship Id="rId1" Type="http://schemas.openxmlformats.org/officeDocument/2006/relationships/notesMaster" Target="../notesMasters/notesMaster1.xml"/></Relationships>
</file>

<file path=ppt/notesSlides/_rels/notesSlide1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3.xml"/><Relationship Id="rId1" Type="http://schemas.openxmlformats.org/officeDocument/2006/relationships/notesMaster" Target="../notesMasters/notesMaster1.xml"/></Relationships>
</file>

<file path=ppt/notesSlides/_rels/notesSlide1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4.xml"/><Relationship Id="rId1" Type="http://schemas.openxmlformats.org/officeDocument/2006/relationships/notesMaster" Target="../notesMasters/notesMaster1.xml"/></Relationships>
</file>

<file path=ppt/notesSlides/_rels/notesSlide1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5.xml"/><Relationship Id="rId1" Type="http://schemas.openxmlformats.org/officeDocument/2006/relationships/notesMaster" Target="../notesMasters/notesMaster1.xml"/></Relationships>
</file>

<file path=ppt/notesSlides/_rels/notesSlide1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6.xml"/><Relationship Id="rId1" Type="http://schemas.openxmlformats.org/officeDocument/2006/relationships/notesMaster" Target="../notesMasters/notesMaster1.xml"/></Relationships>
</file>

<file path=ppt/notesSlides/_rels/notesSlide1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7.xml"/><Relationship Id="rId1" Type="http://schemas.openxmlformats.org/officeDocument/2006/relationships/notesMaster" Target="../notesMasters/notesMaster1.xml"/></Relationships>
</file>

<file path=ppt/notesSlides/_rels/notesSlide1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8.xml"/><Relationship Id="rId1" Type="http://schemas.openxmlformats.org/officeDocument/2006/relationships/notesMaster" Target="../notesMasters/notesMaster1.xml"/></Relationships>
</file>

<file path=ppt/notesSlides/_rels/notesSlide1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0.xml"/><Relationship Id="rId1" Type="http://schemas.openxmlformats.org/officeDocument/2006/relationships/notesMaster" Target="../notesMasters/notesMaster1.xml"/></Relationships>
</file>

<file path=ppt/notesSlides/_rels/notesSlide1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1.xml"/><Relationship Id="rId1" Type="http://schemas.openxmlformats.org/officeDocument/2006/relationships/notesMaster" Target="../notesMasters/notesMaster1.xml"/></Relationships>
</file>

<file path=ppt/notesSlides/_rels/notesSlide1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2.xml"/><Relationship Id="rId1" Type="http://schemas.openxmlformats.org/officeDocument/2006/relationships/notesMaster" Target="../notesMasters/notesMaster1.xml"/></Relationships>
</file>

<file path=ppt/notesSlides/_rels/notesSlide1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3.xml"/><Relationship Id="rId1" Type="http://schemas.openxmlformats.org/officeDocument/2006/relationships/notesMaster" Target="../notesMasters/notesMaster1.xml"/></Relationships>
</file>

<file path=ppt/notesSlides/_rels/notesSlide1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4.xml"/><Relationship Id="rId1" Type="http://schemas.openxmlformats.org/officeDocument/2006/relationships/notesMaster" Target="../notesMasters/notesMaster1.xml"/></Relationships>
</file>

<file path=ppt/notesSlides/_rels/notesSlide1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5.xml"/><Relationship Id="rId1" Type="http://schemas.openxmlformats.org/officeDocument/2006/relationships/notesMaster" Target="../notesMasters/notesMaster1.xml"/></Relationships>
</file>

<file path=ppt/notesSlides/_rels/notesSlide1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6.xml"/><Relationship Id="rId1" Type="http://schemas.openxmlformats.org/officeDocument/2006/relationships/notesMaster" Target="../notesMasters/notesMaster1.xml"/></Relationships>
</file>

<file path=ppt/notesSlides/_rels/notesSlide1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7.xml"/><Relationship Id="rId1" Type="http://schemas.openxmlformats.org/officeDocument/2006/relationships/notesMaster" Target="../notesMasters/notesMaster1.xml"/></Relationships>
</file>

<file path=ppt/notesSlides/_rels/notesSlide1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8.xml"/><Relationship Id="rId1" Type="http://schemas.openxmlformats.org/officeDocument/2006/relationships/notesMaster" Target="../notesMasters/notesMaster1.xml"/></Relationships>
</file>

<file path=ppt/notesSlides/_rels/notesSlide1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0.xml"/><Relationship Id="rId1" Type="http://schemas.openxmlformats.org/officeDocument/2006/relationships/notesMaster" Target="../notesMasters/notesMaster1.xml"/></Relationships>
</file>

<file path=ppt/notesSlides/_rels/notesSlide1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1.xml"/><Relationship Id="rId1" Type="http://schemas.openxmlformats.org/officeDocument/2006/relationships/notesMaster" Target="../notesMasters/notesMaster1.xml"/></Relationships>
</file>

<file path=ppt/notesSlides/_rels/notesSlide1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2.xml"/><Relationship Id="rId1" Type="http://schemas.openxmlformats.org/officeDocument/2006/relationships/notesMaster" Target="../notesMasters/notesMaster1.xml"/></Relationships>
</file>

<file path=ppt/notesSlides/_rels/notesSlide1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3.xml"/><Relationship Id="rId1" Type="http://schemas.openxmlformats.org/officeDocument/2006/relationships/notesMaster" Target="../notesMasters/notesMaster1.xml"/></Relationships>
</file>

<file path=ppt/notesSlides/_rels/notesSlide1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4.xml"/><Relationship Id="rId1" Type="http://schemas.openxmlformats.org/officeDocument/2006/relationships/notesMaster" Target="../notesMasters/notesMaster1.xml"/></Relationships>
</file>

<file path=ppt/notesSlides/_rels/notesSlide1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5.xml"/><Relationship Id="rId1" Type="http://schemas.openxmlformats.org/officeDocument/2006/relationships/notesMaster" Target="../notesMasters/notesMaster1.xml"/></Relationships>
</file>

<file path=ppt/notesSlides/_rels/notesSlide1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6.xml"/><Relationship Id="rId1" Type="http://schemas.openxmlformats.org/officeDocument/2006/relationships/notesMaster" Target="../notesMasters/notesMaster1.xml"/></Relationships>
</file>

<file path=ppt/notesSlides/_rels/notesSlide1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7.xml"/><Relationship Id="rId1" Type="http://schemas.openxmlformats.org/officeDocument/2006/relationships/notesMaster" Target="../notesMasters/notesMaster1.xml"/></Relationships>
</file>

<file path=ppt/notesSlides/_rels/notesSlide1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8.xml"/><Relationship Id="rId1" Type="http://schemas.openxmlformats.org/officeDocument/2006/relationships/notesMaster" Target="../notesMasters/notesMaster1.xml"/></Relationships>
</file>

<file path=ppt/notesSlides/_rels/notesSlide1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0.xml"/><Relationship Id="rId1" Type="http://schemas.openxmlformats.org/officeDocument/2006/relationships/notesMaster" Target="../notesMasters/notesMaster1.xml"/></Relationships>
</file>

<file path=ppt/notesSlides/_rels/notesSlide2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1.xml"/><Relationship Id="rId1" Type="http://schemas.openxmlformats.org/officeDocument/2006/relationships/notesMaster" Target="../notesMasters/notesMaster1.xml"/></Relationships>
</file>

<file path=ppt/notesSlides/_rels/notesSlide2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2.xml"/><Relationship Id="rId1" Type="http://schemas.openxmlformats.org/officeDocument/2006/relationships/notesMaster" Target="../notesMasters/notesMaster1.xml"/></Relationships>
</file>

<file path=ppt/notesSlides/_rels/notesSlide2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3.xml"/><Relationship Id="rId1" Type="http://schemas.openxmlformats.org/officeDocument/2006/relationships/notesMaster" Target="../notesMasters/notesMaster1.xml"/></Relationships>
</file>

<file path=ppt/notesSlides/_rels/notesSlide2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4.xml"/><Relationship Id="rId1" Type="http://schemas.openxmlformats.org/officeDocument/2006/relationships/notesMaster" Target="../notesMasters/notesMaster1.xml"/></Relationships>
</file>

<file path=ppt/notesSlides/_rels/notesSlide2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5.xml"/><Relationship Id="rId1" Type="http://schemas.openxmlformats.org/officeDocument/2006/relationships/notesMaster" Target="../notesMasters/notesMaster1.xml"/></Relationships>
</file>

<file path=ppt/notesSlides/_rels/notesSlide2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6.xml"/><Relationship Id="rId1" Type="http://schemas.openxmlformats.org/officeDocument/2006/relationships/notesMaster" Target="../notesMasters/notesMaster1.xml"/></Relationships>
</file>

<file path=ppt/notesSlides/_rels/notesSlide2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7.xml"/><Relationship Id="rId1" Type="http://schemas.openxmlformats.org/officeDocument/2006/relationships/notesMaster" Target="../notesMasters/notesMaster1.xml"/></Relationships>
</file>

<file path=ppt/notesSlides/_rels/notesSlide2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8.xml"/><Relationship Id="rId1" Type="http://schemas.openxmlformats.org/officeDocument/2006/relationships/notesMaster" Target="../notesMasters/notesMaster1.xml"/></Relationships>
</file>

<file path=ppt/notesSlides/_rels/notesSlide2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0.xml"/><Relationship Id="rId1" Type="http://schemas.openxmlformats.org/officeDocument/2006/relationships/notesMaster" Target="../notesMasters/notesMaster1.xml"/></Relationships>
</file>

<file path=ppt/notesSlides/_rels/notesSlide2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1.xml"/><Relationship Id="rId1" Type="http://schemas.openxmlformats.org/officeDocument/2006/relationships/notesMaster" Target="../notesMasters/notesMaster1.xml"/></Relationships>
</file>

<file path=ppt/notesSlides/_rels/notesSlide2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2.xml"/><Relationship Id="rId1" Type="http://schemas.openxmlformats.org/officeDocument/2006/relationships/notesMaster" Target="../notesMasters/notesMaster1.xml"/></Relationships>
</file>

<file path=ppt/notesSlides/_rels/notesSlide2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3.xml"/><Relationship Id="rId1" Type="http://schemas.openxmlformats.org/officeDocument/2006/relationships/notesMaster" Target="../notesMasters/notesMaster1.xml"/></Relationships>
</file>

<file path=ppt/notesSlides/_rels/notesSlide2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4.xml"/><Relationship Id="rId1" Type="http://schemas.openxmlformats.org/officeDocument/2006/relationships/notesMaster" Target="../notesMasters/notesMaster1.xml"/></Relationships>
</file>

<file path=ppt/notesSlides/_rels/notesSlide2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5.xml"/><Relationship Id="rId1" Type="http://schemas.openxmlformats.org/officeDocument/2006/relationships/notesMaster" Target="../notesMasters/notesMaster1.xml"/></Relationships>
</file>

<file path=ppt/notesSlides/_rels/notesSlide2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6.xml"/><Relationship Id="rId1" Type="http://schemas.openxmlformats.org/officeDocument/2006/relationships/notesMaster" Target="../notesMasters/notesMaster1.xml"/></Relationships>
</file>

<file path=ppt/notesSlides/_rels/notesSlide2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7.xml"/><Relationship Id="rId1" Type="http://schemas.openxmlformats.org/officeDocument/2006/relationships/notesMaster" Target="../notesMasters/notesMaster1.xml"/></Relationships>
</file>

<file path=ppt/notesSlides/_rels/notesSlide2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8.xml"/><Relationship Id="rId1" Type="http://schemas.openxmlformats.org/officeDocument/2006/relationships/notesMaster" Target="../notesMasters/notesMaster1.xml"/></Relationships>
</file>

<file path=ppt/notesSlides/_rels/notesSlide2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0.xml"/><Relationship Id="rId1" Type="http://schemas.openxmlformats.org/officeDocument/2006/relationships/notesMaster" Target="../notesMasters/notesMaster1.xml"/></Relationships>
</file>

<file path=ppt/notesSlides/_rels/notesSlide2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1.xml"/><Relationship Id="rId1" Type="http://schemas.openxmlformats.org/officeDocument/2006/relationships/notesMaster" Target="../notesMasters/notesMaster1.xml"/></Relationships>
</file>

<file path=ppt/notesSlides/_rels/notesSlide2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2.xml"/><Relationship Id="rId1" Type="http://schemas.openxmlformats.org/officeDocument/2006/relationships/notesMaster" Target="../notesMasters/notesMaster1.xml"/></Relationships>
</file>

<file path=ppt/notesSlides/_rels/notesSlide2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3.xml"/><Relationship Id="rId1" Type="http://schemas.openxmlformats.org/officeDocument/2006/relationships/notesMaster" Target="../notesMasters/notesMaster1.xml"/></Relationships>
</file>

<file path=ppt/notesSlides/_rels/notesSlide2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4.xml"/><Relationship Id="rId1" Type="http://schemas.openxmlformats.org/officeDocument/2006/relationships/notesMaster" Target="../notesMasters/notesMaster1.xml"/></Relationships>
</file>

<file path=ppt/notesSlides/_rels/notesSlide2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5.xml"/><Relationship Id="rId1" Type="http://schemas.openxmlformats.org/officeDocument/2006/relationships/notesMaster" Target="../notesMasters/notesMaster1.xml"/></Relationships>
</file>

<file path=ppt/notesSlides/_rels/notesSlide2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6.xml"/><Relationship Id="rId1" Type="http://schemas.openxmlformats.org/officeDocument/2006/relationships/notesMaster" Target="../notesMasters/notesMaster1.xml"/></Relationships>
</file>

<file path=ppt/notesSlides/_rels/notesSlide2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7.xml"/><Relationship Id="rId1" Type="http://schemas.openxmlformats.org/officeDocument/2006/relationships/notesMaster" Target="../notesMasters/notesMaster1.xml"/></Relationships>
</file>

<file path=ppt/notesSlides/_rels/notesSlide2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8.xml"/><Relationship Id="rId1" Type="http://schemas.openxmlformats.org/officeDocument/2006/relationships/notesMaster" Target="../notesMasters/notesMaster1.xml"/></Relationships>
</file>

<file path=ppt/notesSlides/_rels/notesSlide2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10ab001f5b_0_8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g310ab001f5b_0_8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>
          <a:extLst>
            <a:ext uri="{FF2B5EF4-FFF2-40B4-BE49-F238E27FC236}">
              <a16:creationId xmlns:a16="http://schemas.microsoft.com/office/drawing/2014/main" id="{F718EF14-4B96-8F95-F4E7-DF97D9360F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1619c7a333_0_40:notes">
            <a:extLst>
              <a:ext uri="{FF2B5EF4-FFF2-40B4-BE49-F238E27FC236}">
                <a16:creationId xmlns:a16="http://schemas.microsoft.com/office/drawing/2014/main" id="{959A731A-AE07-DC03-D025-BF3D9866105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1619c7a333_0_40:notes">
            <a:extLst>
              <a:ext uri="{FF2B5EF4-FFF2-40B4-BE49-F238E27FC236}">
                <a16:creationId xmlns:a16="http://schemas.microsoft.com/office/drawing/2014/main" id="{F343A483-B0E3-5F4B-D84A-E1ED2C0F9A9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1797294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F30815C7-F89A-0C09-EAEB-34EC731853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C3A291DE-3CCA-23C1-C005-D9792D8685B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154DA53A-9A42-C570-3E13-F3CBDF1A3C7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0822179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150AC95B-872B-3B7B-FA28-D3F173C6AD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51042528-18F4-F8CE-60F1-6BFB90B7974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B5F091FB-6B85-D2EA-761C-1A07CC6EFB3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4819597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E9E1480A-070B-0869-B5D1-114BDDF15A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AA664EBD-37D6-B317-551E-BA38B793B37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3F1508B0-9AB2-CF43-B720-7D2BB9944F2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1342955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972DDEF1-121C-D27E-2935-26BBB9657C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9DB8882B-F73B-576B-8A7D-7F41D7EC117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340CEFFD-A424-2F7C-CEEE-DF2755B3062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7522470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AEDF5ADE-7D53-4401-768D-D053A334EE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EE94FA21-9AAB-7D1B-6363-C8EBF26BB7F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AA701375-6EBE-4C9F-C54C-BE33D982F38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7737461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6B14B680-8D1C-925C-2A92-E11797713F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0C44B444-5B7F-60AD-D42A-3162F990431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40D19EDB-E254-A94B-BDF3-4256C8EFE7E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1551024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BB7061DE-708A-A822-D5BE-2979AD9AE3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B5E53A8F-7AAF-DE90-662E-FD842ACB865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7F10639D-6EA2-C3B0-D6E7-CB3B3BC615B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9635851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C03ADBBD-24EE-6C09-1BC0-0BF89D0A2B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FC423F64-1EC0-4589-7675-A55FD3A3E8D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E48DB40E-C13B-E004-1C20-71AB1C929D7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4390304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3387FAA3-07DE-CC15-8A32-997BFD31F6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94808ED3-28DA-8C58-5ED1-61A7A789B2A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D9432943-14E4-D52E-1CC4-FE390BD17CC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1220693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D1FDDDDE-B271-D2E6-DFA0-CB2ABB2DC0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E0CE1263-7B4A-62C5-0093-AA18E2570A1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720B0238-2901-5D67-7649-91C5DE1BE69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47996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>
          <a:extLst>
            <a:ext uri="{FF2B5EF4-FFF2-40B4-BE49-F238E27FC236}">
              <a16:creationId xmlns:a16="http://schemas.microsoft.com/office/drawing/2014/main" id="{3C83708A-DFBB-B7C3-1D87-8814087475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1619c7a333_0_40:notes">
            <a:extLst>
              <a:ext uri="{FF2B5EF4-FFF2-40B4-BE49-F238E27FC236}">
                <a16:creationId xmlns:a16="http://schemas.microsoft.com/office/drawing/2014/main" id="{4416C708-6235-2BB7-32FE-F7D7B36345D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1619c7a333_0_40:notes">
            <a:extLst>
              <a:ext uri="{FF2B5EF4-FFF2-40B4-BE49-F238E27FC236}">
                <a16:creationId xmlns:a16="http://schemas.microsoft.com/office/drawing/2014/main" id="{F74CAB0E-5B7F-328B-30E4-19129FBAA96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9683009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25EBB1FB-CD14-8D39-BD2E-9663539F73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D2A623D4-20C7-25F4-0B30-735DC81DEB2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A2F98B27-67D0-D574-DCB9-01ECA38B852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1729134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71713E7F-8875-34FB-FEE6-0535053104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BDE8D893-E3B1-CED6-8E25-48A10D2B9A1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7C6157DB-3778-63BA-D35A-E0FFE2ACE93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8854185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70E38FB3-0B01-A7ED-167E-DAF6073A45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626290F7-80D8-A4C9-9A76-E0A2B4069A8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0EC6BDB3-1507-48E1-4A33-2D4501FA541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1516160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BBF328B6-233D-3C82-60F1-91ADA13456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FF8D320D-0FAC-EF64-B480-4424C4CD614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024246BF-4D80-CEB8-327A-41512A653CB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3859792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9C5ACDAC-17BD-D992-EDBA-B0B8AE405A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61D4EF91-4D1D-2CED-7A5B-A8BC820244B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AF880894-499E-4822-BEEE-C544C817009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3549690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9D424D17-430E-9859-E991-FC73BF17A3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2C8E0391-0951-83D6-1B40-AF64C0F7187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F9916E57-B272-BB54-3D9B-E92AB978FD1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8535238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4232B560-82E7-AB29-D9E4-09A6ABCDE6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D8EE6AAF-63C0-015E-C320-E0C432BAF78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D25F8F61-D1F8-30AF-D512-92032CDEC48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0657522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8F2032F4-F86F-CC53-C892-9EF0913A0A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97C5A5DF-5876-C568-A1DA-DD843EB1E9E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E9BFC45F-BC33-B8FF-7C45-3623406C0F6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4370376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E644D1A8-01CA-81DD-D1F5-0C7A1D3931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EAB5D861-9F05-4C58-9DBD-29BF6240A1F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D3730B1C-28C7-D8CE-B884-20F70D1EFB6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4661115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7C993BCB-5196-7971-F104-E6DEAA8469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3D8D67DC-8644-C57A-51B2-5CDE3CF0701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47274AC4-1B3C-6E07-AA6F-2B98BEDE1A7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14465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>
          <a:extLst>
            <a:ext uri="{FF2B5EF4-FFF2-40B4-BE49-F238E27FC236}">
              <a16:creationId xmlns:a16="http://schemas.microsoft.com/office/drawing/2014/main" id="{5649148C-F7B7-F487-6FB6-AAAD91515E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1619c7a333_0_40:notes">
            <a:extLst>
              <a:ext uri="{FF2B5EF4-FFF2-40B4-BE49-F238E27FC236}">
                <a16:creationId xmlns:a16="http://schemas.microsoft.com/office/drawing/2014/main" id="{49617D19-0BEB-43CC-AC3D-20CB6B911F1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1619c7a333_0_40:notes">
            <a:extLst>
              <a:ext uri="{FF2B5EF4-FFF2-40B4-BE49-F238E27FC236}">
                <a16:creationId xmlns:a16="http://schemas.microsoft.com/office/drawing/2014/main" id="{6AFFBB0F-D735-3387-285B-D01D9BA43E7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4154870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3F1E3D8B-F595-03EA-3875-1F2FA64DDD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F947822C-57EC-7A9A-F273-90C4117F135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5C870F56-D988-14D3-6B8F-4D89EB38989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8826540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CD14B96E-E8A5-5FD8-7CEC-DDDE4E69D7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A38117D4-FB43-CEAE-11CD-22A4D2FA9F6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4E8EA52D-0591-82BD-CA5E-D59E208E3CA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1511883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86D69F9C-A434-5D37-CAEE-88FE3A8D48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DEC9261F-6730-6753-4B10-F2C8C9C1BF7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7280C8FF-B52A-F7B7-81F8-AFF3E140BC1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4542924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50D0AE19-967C-76B8-A039-7F48B9923B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184DA996-6FCC-BEA2-B4BB-C5988AFA9C2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80829125-C129-7497-69D8-368644DDF7D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9976344"/>
      </p:ext>
    </p:extLst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93D64120-994B-1055-5105-15FEF7759E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D55BCF4A-B35A-1964-943C-0138344120B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9A47B838-1203-0B43-4214-BC856846027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7570261"/>
      </p:ext>
    </p:extLst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6C321C6B-AE68-20AF-4F10-2CC21806CC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998BF52A-ACFA-EF36-A671-6503B1D6209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91AD374D-122B-AAF6-60D8-CF3F4F760AA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1626899"/>
      </p:ext>
    </p:extLst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38D09915-72AF-4177-BE7D-9559F0B8A5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519DE1A2-8E4A-3B69-EECD-0A5CE3A2BBF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F2223A3C-8018-1C49-756E-79943596D69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099929"/>
      </p:ext>
    </p:extLst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59A5CD17-63DE-3F29-7C93-27DC78E769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087853C9-53D7-AA0E-8E84-5F3C987D11A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A4E92C9F-95F8-1C88-9226-8F8D2A14145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2836289"/>
      </p:ext>
    </p:extLst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4E0C47B2-E56B-35B1-DE68-6053092A7C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04F9308E-D6B8-D56B-A6BC-EEAF78A1F10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2B6A14ED-38DB-FF49-7BAE-474388FA0A7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3105324"/>
      </p:ext>
    </p:extLst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646BE028-FB08-FB5D-7294-B54CB0BFD5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4CAB259A-69EE-04ED-F7CB-FB577E14666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9E89E004-45CC-E20B-8508-40A301945B9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97964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>
          <a:extLst>
            <a:ext uri="{FF2B5EF4-FFF2-40B4-BE49-F238E27FC236}">
              <a16:creationId xmlns:a16="http://schemas.microsoft.com/office/drawing/2014/main" id="{19BB5CAA-F80A-412A-61D7-184ECBCC5E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1619c7a333_0_40:notes">
            <a:extLst>
              <a:ext uri="{FF2B5EF4-FFF2-40B4-BE49-F238E27FC236}">
                <a16:creationId xmlns:a16="http://schemas.microsoft.com/office/drawing/2014/main" id="{CDF908A9-AE26-5B7F-FD4A-9B863BB8866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1619c7a333_0_40:notes">
            <a:extLst>
              <a:ext uri="{FF2B5EF4-FFF2-40B4-BE49-F238E27FC236}">
                <a16:creationId xmlns:a16="http://schemas.microsoft.com/office/drawing/2014/main" id="{A2B878D2-1DA9-46CC-70F6-E9A7E94F816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8773935"/>
      </p:ext>
    </p:extLst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FEA78654-CE1B-220A-6FC4-49352A6696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C4EC797D-45CB-8820-DDCB-387E89BB5E6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4C034B1D-0160-4D47-3CE5-30DC48E0B0E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1343518"/>
      </p:ext>
    </p:extLst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C80DBEC0-0728-03BD-D76B-499A3D74C3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2A6732E3-EF19-50A4-5D4C-65BEF77E4B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D4A92465-3838-FF53-8543-0735896705C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6477909"/>
      </p:ext>
    </p:extLst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E077DCAD-1D5B-A511-6866-30E7D25B52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AE68A40D-25B5-EA82-4B58-C35E9CA5E5B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8E7A6847-A05E-0FD1-6152-50038474991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2637800"/>
      </p:ext>
    </p:extLst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A9712962-3F25-4617-62C8-FB31DCF2F4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F2090462-CFB8-3BDC-D356-0F2A13E0819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4A3F893B-F680-D482-5162-74843AC9181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6842041"/>
      </p:ext>
    </p:extLst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BF28432E-0B61-C8C1-C4C3-D202F00E4C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F8F01FFB-6694-43EB-9F0B-ADD04D58ACB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4846FA39-B90E-B803-6FDB-851C9D22531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424484"/>
      </p:ext>
    </p:extLst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A8299D22-9CF7-D4A0-D404-7BBCE0EE63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7D6FAA71-71DC-86EA-038B-8F7EFA65DFE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F92E6C3C-57F9-9E82-56C0-1883BC34C91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9096444"/>
      </p:ext>
    </p:extLst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48A39DFE-B655-54B7-88AA-1CB306C05C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86C9CD49-61C9-132D-EAEE-CF9960FB3B3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7054CB08-1AE9-72F2-E5D9-C683A24F235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5462603"/>
      </p:ext>
    </p:extLst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FDC062C6-5C52-6122-5A7B-287DAB7509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FF6A03B8-5B02-7075-DFFB-1AD745C1B50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B277E1DA-A3C5-FFEA-3361-84F285B2541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5379214"/>
      </p:ext>
    </p:extLst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A750A653-8664-DE22-AF02-9313264E04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28373325-D149-F4C8-3117-27D0D86DC9D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8FFBD369-474F-0ECD-DC1A-CA1898C6009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595614"/>
      </p:ext>
    </p:extLst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C4449BB4-800C-F83E-394F-475F456396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BFF3468C-19D7-84FF-9D90-5E6B895DDED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67BC6450-BD50-7D3C-3850-AC270080816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35033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>
          <a:extLst>
            <a:ext uri="{FF2B5EF4-FFF2-40B4-BE49-F238E27FC236}">
              <a16:creationId xmlns:a16="http://schemas.microsoft.com/office/drawing/2014/main" id="{46909D7B-B10C-74C9-C053-0F9E63A567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1619c7a333_0_40:notes">
            <a:extLst>
              <a:ext uri="{FF2B5EF4-FFF2-40B4-BE49-F238E27FC236}">
                <a16:creationId xmlns:a16="http://schemas.microsoft.com/office/drawing/2014/main" id="{A9157AB2-4460-60B5-9A8D-0BC196D1E3B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1619c7a333_0_40:notes">
            <a:extLst>
              <a:ext uri="{FF2B5EF4-FFF2-40B4-BE49-F238E27FC236}">
                <a16:creationId xmlns:a16="http://schemas.microsoft.com/office/drawing/2014/main" id="{50E960FF-0896-DA5F-E1F2-E0543C74ACB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2573361"/>
      </p:ext>
    </p:extLst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7B7B258F-629E-E3DE-37D2-4614A18CBA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6A066157-7262-D087-CF71-D6E34E6BCA4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5784044D-445A-6CDF-4230-BDCA6FBEC9A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457617"/>
      </p:ext>
    </p:extLst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25FD5D13-F2A3-72BC-3BF3-4347348C75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8CC86ADD-A1AD-B9C2-203F-0B913F25075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5971D961-0F58-57A5-F4A0-3A25C20B94C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3189937"/>
      </p:ext>
    </p:extLst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D4CBF45B-202A-E924-1B53-DCE23D3FBB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8C7155D1-19FE-FC35-FF02-94795642503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BE4B1B31-857A-44AF-C012-C753A20924E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2759052"/>
      </p:ext>
    </p:extLst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AEB2B03B-0942-5237-E9D0-4CB9ED8062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01E6BD17-4987-5EF7-7EF2-77F1B24EC59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31CD3EFB-55A4-1A9B-5C66-D434EF605E0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0119465"/>
      </p:ext>
    </p:extLst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33CD1D67-6A21-F54B-EBC1-65287E99CC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1D400230-77BC-CCD7-95A0-1232626D9E7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41233826-F64C-8925-C725-39D1591F76D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0815594"/>
      </p:ext>
    </p:extLst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5ED14733-2987-9F56-767D-170E1438F2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246E3760-4167-1823-12FE-8E7B31CC1F6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A2E25F10-2D62-B02C-377A-A767FFDC74B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636781"/>
      </p:ext>
    </p:extLst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682D317B-C22E-91C5-7CD5-09BA8A2610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792A50AF-6BC0-A8C5-A051-25E025FBB43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DFC56956-B44E-F630-8B2E-A43B613BCA1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0930921"/>
      </p:ext>
    </p:extLst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1D5859C5-6302-EADE-F839-5303A0FC55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53BB0F50-8047-9CDD-05C9-C9D03AA655B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3BA26562-B4DB-8AF0-0FA3-BA8796DB623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6573315"/>
      </p:ext>
    </p:extLst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59BC92D6-E21D-12CC-F565-3687AC6141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9B0C40F9-45A6-6E65-6FEA-324754DBADE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192B90EF-87FB-1362-B8B0-1CDA66A1F1F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7240131"/>
      </p:ext>
    </p:extLst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676846E8-FDFB-4E5B-750E-0173113907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C7D3BA0C-AEE1-F59F-C967-895C3AB7681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5906601F-EB67-DA17-C594-EA6874DFAE7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17836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>
          <a:extLst>
            <a:ext uri="{FF2B5EF4-FFF2-40B4-BE49-F238E27FC236}">
              <a16:creationId xmlns:a16="http://schemas.microsoft.com/office/drawing/2014/main" id="{07392D5B-BBCA-7FB8-7848-1B3ABCEABC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1619c7a333_0_40:notes">
            <a:extLst>
              <a:ext uri="{FF2B5EF4-FFF2-40B4-BE49-F238E27FC236}">
                <a16:creationId xmlns:a16="http://schemas.microsoft.com/office/drawing/2014/main" id="{96D81A18-99F8-CF23-9FFA-A0C2A831493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1619c7a333_0_40:notes">
            <a:extLst>
              <a:ext uri="{FF2B5EF4-FFF2-40B4-BE49-F238E27FC236}">
                <a16:creationId xmlns:a16="http://schemas.microsoft.com/office/drawing/2014/main" id="{79234579-45C2-E538-62F8-5BA2422421C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9307577"/>
      </p:ext>
    </p:extLst>
  </p:cSld>
  <p:clrMapOvr>
    <a:masterClrMapping/>
  </p:clrMapOvr>
</p:notes>
</file>

<file path=ppt/notesSlides/notesSlide1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A164CD4A-81B5-54C8-AEB8-FF0543664C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7F955788-9652-1EEA-5ADB-FC551396A4F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B838D359-7045-43C2-3FD7-3CC67143D82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4743942"/>
      </p:ext>
    </p:extLst>
  </p:cSld>
  <p:clrMapOvr>
    <a:masterClrMapping/>
  </p:clrMapOvr>
</p:notes>
</file>

<file path=ppt/notesSlides/notesSlide1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2923B191-49BE-6914-6532-C0EC01014C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23E54E61-1BC9-ECBF-CF19-C78FD20FE9E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63F52607-0FBD-407F-D355-3BF42A7547A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5711690"/>
      </p:ext>
    </p:extLst>
  </p:cSld>
  <p:clrMapOvr>
    <a:masterClrMapping/>
  </p:clrMapOvr>
</p:notes>
</file>

<file path=ppt/notesSlides/notesSlide1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9C74CD7C-B2B3-B3FA-CF34-5B5BDB0624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88A45FAE-9BDE-6A10-BED6-DF3829BF906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AA6514E2-7337-4187-1978-22FF7C5CDD4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9189091"/>
      </p:ext>
    </p:extLst>
  </p:cSld>
  <p:clrMapOvr>
    <a:masterClrMapping/>
  </p:clrMapOvr>
</p:notes>
</file>

<file path=ppt/notesSlides/notesSlide1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1D333C47-14EA-F24B-7C47-A56F6F2756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2253C62E-E247-1192-E7CB-255FC7BF483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0B43E38A-7C37-57F2-BF80-9DAC0A5A1F0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2290053"/>
      </p:ext>
    </p:extLst>
  </p:cSld>
  <p:clrMapOvr>
    <a:masterClrMapping/>
  </p:clrMapOvr>
</p:notes>
</file>

<file path=ppt/notesSlides/notesSlide1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5A4BC7ED-2F08-E67F-F9E8-ECFA88F2A0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F71E473C-10FD-3E8A-3006-8D193B72B9D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CDBAA3AF-539E-4B2C-C8CE-103861E4751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8502971"/>
      </p:ext>
    </p:extLst>
  </p:cSld>
  <p:clrMapOvr>
    <a:masterClrMapping/>
  </p:clrMapOvr>
</p:notes>
</file>

<file path=ppt/notesSlides/notesSlide1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8064E7E0-E9D6-860D-C7EF-438ADF72B3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FD8B4FF8-0FEA-BBE8-69FF-61B1B62551A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1378E1FC-19A7-0177-FAA7-9C71B70757F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4618816"/>
      </p:ext>
    </p:extLst>
  </p:cSld>
  <p:clrMapOvr>
    <a:masterClrMapping/>
  </p:clrMapOvr>
</p:notes>
</file>

<file path=ppt/notesSlides/notesSlide1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E5424D2B-EC82-928B-9161-B3C4A78014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B3EA882C-EB64-C540-B553-596A1369728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FD9BFC8A-EE57-262C-FB32-6AF40740C6A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7556039"/>
      </p:ext>
    </p:extLst>
  </p:cSld>
  <p:clrMapOvr>
    <a:masterClrMapping/>
  </p:clrMapOvr>
</p:notes>
</file>

<file path=ppt/notesSlides/notesSlide1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86DC5957-F373-7313-C44F-413D86CC8D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A936502F-74D1-4E68-61BD-B3E6ACD7A3C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E347BA4B-6542-CADF-BDB1-2CADB6E04DC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5308796"/>
      </p:ext>
    </p:extLst>
  </p:cSld>
  <p:clrMapOvr>
    <a:masterClrMapping/>
  </p:clrMapOvr>
</p:notes>
</file>

<file path=ppt/notesSlides/notesSlide1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EC4E010B-1504-1041-02DC-ED3F253D8D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5938BD88-E02C-55AA-F1F5-64848282A25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1901EB69-6F87-2529-C55E-F1610B62F87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4129620"/>
      </p:ext>
    </p:extLst>
  </p:cSld>
  <p:clrMapOvr>
    <a:masterClrMapping/>
  </p:clrMapOvr>
</p:notes>
</file>

<file path=ppt/notesSlides/notesSlide1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09861D14-0DF9-F5BB-7834-0E837A38BE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9BB391E2-DBAC-5D7C-1410-BCDDBBD1BDA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1158FBFF-F281-A589-456B-8DC4B7E1E45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84119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>
          <a:extLst>
            <a:ext uri="{FF2B5EF4-FFF2-40B4-BE49-F238E27FC236}">
              <a16:creationId xmlns:a16="http://schemas.microsoft.com/office/drawing/2014/main" id="{41322144-8926-1D74-5D48-8B43CE94BE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1619c7a333_0_40:notes">
            <a:extLst>
              <a:ext uri="{FF2B5EF4-FFF2-40B4-BE49-F238E27FC236}">
                <a16:creationId xmlns:a16="http://schemas.microsoft.com/office/drawing/2014/main" id="{DF41310E-827C-DC8D-B6D1-31BB74A5FC9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1619c7a333_0_40:notes">
            <a:extLst>
              <a:ext uri="{FF2B5EF4-FFF2-40B4-BE49-F238E27FC236}">
                <a16:creationId xmlns:a16="http://schemas.microsoft.com/office/drawing/2014/main" id="{DB1B0809-C58C-7BA8-694A-4FAD01C24E5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2734756"/>
      </p:ext>
    </p:extLst>
  </p:cSld>
  <p:clrMapOvr>
    <a:masterClrMapping/>
  </p:clrMapOvr>
</p:notes>
</file>

<file path=ppt/notesSlides/notesSlide1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0CA77D31-AAC6-40C0-F2B0-A567CAB96A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2582B72C-00AB-B1C4-AB13-D6222D21A4A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BC7C1F78-91A0-ACB4-CDB5-5AF629258F2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7854926"/>
      </p:ext>
    </p:extLst>
  </p:cSld>
  <p:clrMapOvr>
    <a:masterClrMapping/>
  </p:clrMapOvr>
</p:notes>
</file>

<file path=ppt/notesSlides/notesSlide1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F9C5F0D0-4A81-02C0-3498-9EC976D563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BC884488-9E43-F577-91A7-2C117847787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B4523248-E2C4-30CD-2B09-DBD5156E776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2311519"/>
      </p:ext>
    </p:extLst>
  </p:cSld>
  <p:clrMapOvr>
    <a:masterClrMapping/>
  </p:clrMapOvr>
</p:notes>
</file>

<file path=ppt/notesSlides/notesSlide1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B6A4D387-F205-454A-E970-F37FBB42DE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1CED108B-93D1-AA12-1CA3-41C39C9C8E7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1B7055C4-A89F-E7A6-40FF-0503A45B6A8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8880900"/>
      </p:ext>
    </p:extLst>
  </p:cSld>
  <p:clrMapOvr>
    <a:masterClrMapping/>
  </p:clrMapOvr>
</p:notes>
</file>

<file path=ppt/notesSlides/notesSlide1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49C74F42-D2F3-9B05-33C0-3EFD95DF4C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BA3867C1-C9E5-73BB-F685-1A171C18323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5CE3DB03-0F1A-D97E-0C87-8BF77572754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1993158"/>
      </p:ext>
    </p:extLst>
  </p:cSld>
  <p:clrMapOvr>
    <a:masterClrMapping/>
  </p:clrMapOvr>
</p:notes>
</file>

<file path=ppt/notesSlides/notesSlide1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0F5BEE5C-629A-F9AB-D4AD-1CADA3318B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267DA4DD-08C9-6914-4EBC-A42A856231A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C2473D0F-F01F-2C9B-6D62-611698BCC1E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355664"/>
      </p:ext>
    </p:extLst>
  </p:cSld>
  <p:clrMapOvr>
    <a:masterClrMapping/>
  </p:clrMapOvr>
</p:notes>
</file>

<file path=ppt/notesSlides/notesSlide1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53AAC1C6-5432-B852-BC7C-A827D70B6A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00B26985-5A74-E290-9699-8F8854388DC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86F1C586-7C64-CCC7-6D60-E5858513D12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2293021"/>
      </p:ext>
    </p:extLst>
  </p:cSld>
  <p:clrMapOvr>
    <a:masterClrMapping/>
  </p:clrMapOvr>
</p:notes>
</file>

<file path=ppt/notesSlides/notesSlide1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99D3DBF7-4247-D529-D7F0-E42543504D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8BDBE3BA-30E2-5B90-743C-745C9BAB8D2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D74C4C4F-57EF-DB1F-BE9A-B0F3A665AE1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0106926"/>
      </p:ext>
    </p:extLst>
  </p:cSld>
  <p:clrMapOvr>
    <a:masterClrMapping/>
  </p:clrMapOvr>
</p:notes>
</file>

<file path=ppt/notesSlides/notesSlide1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E57478E2-1B3E-589E-B561-4A98FFFE6B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A58E4B21-FF1F-1F4F-2694-428B1DD4515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946445C1-9316-21E7-165F-DBA50AB3B8D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3085969"/>
      </p:ext>
    </p:extLst>
  </p:cSld>
  <p:clrMapOvr>
    <a:masterClrMapping/>
  </p:clrMapOvr>
</p:notes>
</file>

<file path=ppt/notesSlides/notesSlide1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0C17D9A0-AC88-4880-3DA6-CDF01312CE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83A2874A-0CDA-4CBF-EC6B-143475A85A8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8FC9D780-AF80-55F9-40B6-C7359317CDA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4069354"/>
      </p:ext>
    </p:extLst>
  </p:cSld>
  <p:clrMapOvr>
    <a:masterClrMapping/>
  </p:clrMapOvr>
</p:notes>
</file>

<file path=ppt/notesSlides/notesSlide1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C812342D-8166-1256-80BF-9425F9F971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6DF0FD18-DF53-799B-B3AC-8BF34E41221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673A06A0-DADB-9B2F-ED65-CAEA0EE9DEB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91772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>
          <a:extLst>
            <a:ext uri="{FF2B5EF4-FFF2-40B4-BE49-F238E27FC236}">
              <a16:creationId xmlns:a16="http://schemas.microsoft.com/office/drawing/2014/main" id="{811F9120-026F-4DCA-ADE6-B2667550FD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1619c7a333_0_40:notes">
            <a:extLst>
              <a:ext uri="{FF2B5EF4-FFF2-40B4-BE49-F238E27FC236}">
                <a16:creationId xmlns:a16="http://schemas.microsoft.com/office/drawing/2014/main" id="{2026D729-58F5-D2C9-D8FC-C611B23A95F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1619c7a333_0_40:notes">
            <a:extLst>
              <a:ext uri="{FF2B5EF4-FFF2-40B4-BE49-F238E27FC236}">
                <a16:creationId xmlns:a16="http://schemas.microsoft.com/office/drawing/2014/main" id="{EBD6413A-738A-034A-7156-2A78A87F2DC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390363"/>
      </p:ext>
    </p:extLst>
  </p:cSld>
  <p:clrMapOvr>
    <a:masterClrMapping/>
  </p:clrMapOvr>
</p:notes>
</file>

<file path=ppt/notesSlides/notesSlide1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764253E9-9D10-20F3-CDD1-60D6E5FA37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43A45444-41B4-EC51-A80B-9A15013F765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0E5790E5-2E59-8B4E-E717-87A7FBAACBC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712607"/>
      </p:ext>
    </p:extLst>
  </p:cSld>
  <p:clrMapOvr>
    <a:masterClrMapping/>
  </p:clrMapOvr>
</p:notes>
</file>

<file path=ppt/notesSlides/notesSlide1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0928380B-4FB0-8C93-A4FA-5F3399ED3E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85434B46-35B8-25E6-CEE0-FE5297B4326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00858C75-0414-0E88-5136-9223676E590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1580789"/>
      </p:ext>
    </p:extLst>
  </p:cSld>
  <p:clrMapOvr>
    <a:masterClrMapping/>
  </p:clrMapOvr>
</p:notes>
</file>

<file path=ppt/notesSlides/notesSlide1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E7A7065E-6834-8340-88BA-3226343FD1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B793328E-9EFB-BBD1-7FD5-8308765903B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69428E5E-B836-7FCF-3AE7-F55BC104F2E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9173819"/>
      </p:ext>
    </p:extLst>
  </p:cSld>
  <p:clrMapOvr>
    <a:masterClrMapping/>
  </p:clrMapOvr>
</p:notes>
</file>

<file path=ppt/notesSlides/notesSlide1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3325F49D-48AB-3B75-1C11-A4FEFCF26C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0123E5CF-9A53-B1F0-F7B2-989BD8D9FD3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F29CB8DE-0A66-4A3C-28CD-09645D955EC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2857715"/>
      </p:ext>
    </p:extLst>
  </p:cSld>
  <p:clrMapOvr>
    <a:masterClrMapping/>
  </p:clrMapOvr>
</p:notes>
</file>

<file path=ppt/notesSlides/notesSlide1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74626BCA-D3A7-269F-04DC-BCED4B87F8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87562957-5D2B-8863-2424-46FBFBB5FC4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718B9D1D-3DD1-B117-3F5F-200B6023C1A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6153077"/>
      </p:ext>
    </p:extLst>
  </p:cSld>
  <p:clrMapOvr>
    <a:masterClrMapping/>
  </p:clrMapOvr>
</p:notes>
</file>

<file path=ppt/notesSlides/notesSlide1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DFFEC1A8-8952-EA3E-12A4-0E6074433B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A0898773-457E-C900-05FA-7358F895FC0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D321EFCB-6AE7-F470-A1C6-41708C678BB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2163898"/>
      </p:ext>
    </p:extLst>
  </p:cSld>
  <p:clrMapOvr>
    <a:masterClrMapping/>
  </p:clrMapOvr>
</p:notes>
</file>

<file path=ppt/notesSlides/notesSlide1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7DFA80CC-D8ED-CADD-EBE5-FA44CAF615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710265F2-EC3D-443B-10DB-E0CCF010231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E87F8E4A-F905-999D-B024-22CDEE7F977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3959432"/>
      </p:ext>
    </p:extLst>
  </p:cSld>
  <p:clrMapOvr>
    <a:masterClrMapping/>
  </p:clrMapOvr>
</p:notes>
</file>

<file path=ppt/notesSlides/notesSlide1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5C9BA7FA-B490-61F5-2A4F-49173EAE1F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7DBC5823-FC67-F4B7-867F-C614E19649E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BFD40146-8E8F-4EEB-F554-F8A1A594484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8356770"/>
      </p:ext>
    </p:extLst>
  </p:cSld>
  <p:clrMapOvr>
    <a:masterClrMapping/>
  </p:clrMapOvr>
</p:notes>
</file>

<file path=ppt/notesSlides/notesSlide1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07E1D536-6EE7-F896-C86F-4950C45747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EB031B1E-B3B6-E11F-DAAF-C27D37A4CFA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69731FDA-FA12-4A27-40DE-C03BA0778AF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1031219"/>
      </p:ext>
    </p:extLst>
  </p:cSld>
  <p:clrMapOvr>
    <a:masterClrMapping/>
  </p:clrMapOvr>
</p:notes>
</file>

<file path=ppt/notesSlides/notesSlide1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C0451768-5325-6EC9-6551-449338756A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A6B9D70F-9FDD-1984-DCCA-C78A060A931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B5EFF373-3289-0AE0-F456-B899A2DF929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14027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>
          <a:extLst>
            <a:ext uri="{FF2B5EF4-FFF2-40B4-BE49-F238E27FC236}">
              <a16:creationId xmlns:a16="http://schemas.microsoft.com/office/drawing/2014/main" id="{936586F4-3E60-45EB-326F-A862845796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1619c7a333_0_40:notes">
            <a:extLst>
              <a:ext uri="{FF2B5EF4-FFF2-40B4-BE49-F238E27FC236}">
                <a16:creationId xmlns:a16="http://schemas.microsoft.com/office/drawing/2014/main" id="{5FC55757-040E-A14C-B973-B434D6B4B1B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1619c7a333_0_40:notes">
            <a:extLst>
              <a:ext uri="{FF2B5EF4-FFF2-40B4-BE49-F238E27FC236}">
                <a16:creationId xmlns:a16="http://schemas.microsoft.com/office/drawing/2014/main" id="{9C882AE2-264A-2BEC-7ECB-475C7242445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0953618"/>
      </p:ext>
    </p:extLst>
  </p:cSld>
  <p:clrMapOvr>
    <a:masterClrMapping/>
  </p:clrMapOvr>
</p:notes>
</file>

<file path=ppt/notesSlides/notesSlide1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D1F1504D-A808-ABA0-C7B0-DBB17DECA4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05B0B9DA-ED25-5532-ED64-99150D721DC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FCFB97FA-E8E6-7D08-E9FF-137FF7529F6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9417317"/>
      </p:ext>
    </p:extLst>
  </p:cSld>
  <p:clrMapOvr>
    <a:masterClrMapping/>
  </p:clrMapOvr>
</p:notes>
</file>

<file path=ppt/notesSlides/notesSlide1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CA96C5B8-1CE0-F931-1C10-6734A5FEF5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B901B318-97F5-F345-536F-EFDDC068398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CE5A3E56-6E55-A022-2549-2ED67593361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5993649"/>
      </p:ext>
    </p:extLst>
  </p:cSld>
  <p:clrMapOvr>
    <a:masterClrMapping/>
  </p:clrMapOvr>
</p:notes>
</file>

<file path=ppt/notesSlides/notesSlide1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D01773C2-3702-9FFD-C6D3-B28E8A7946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E03B9A3F-9344-5ACA-5C2D-C68615239D5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1FE49F34-D6DE-0639-A16A-2CC19BD38A9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9056004"/>
      </p:ext>
    </p:extLst>
  </p:cSld>
  <p:clrMapOvr>
    <a:masterClrMapping/>
  </p:clrMapOvr>
</p:notes>
</file>

<file path=ppt/notesSlides/notesSlide18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B8A8FA01-A77B-5416-1E3A-B4097292DF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34154165-2F27-71D5-9D2C-7CFD0D8A3BE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28867C85-3E44-FA0A-03F4-C1F5767A224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4590087"/>
      </p:ext>
    </p:extLst>
  </p:cSld>
  <p:clrMapOvr>
    <a:masterClrMapping/>
  </p:clrMapOvr>
</p:notes>
</file>

<file path=ppt/notesSlides/notesSlide18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22E4C0FB-4C00-8AF8-9CAF-8B5ED74D45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6A238521-5C9F-37EF-440A-B585123EC75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088CED2F-353F-44EB-2868-E84433A7060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2364057"/>
      </p:ext>
    </p:extLst>
  </p:cSld>
  <p:clrMapOvr>
    <a:masterClrMapping/>
  </p:clrMapOvr>
</p:notes>
</file>

<file path=ppt/notesSlides/notesSlide18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85587240-8007-C9DB-6968-9F029A7AC1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B35AE32C-E79C-B0DE-AC60-94A09944036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FB95142D-08DE-375F-E4D1-04551A23DC9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9893079"/>
      </p:ext>
    </p:extLst>
  </p:cSld>
  <p:clrMapOvr>
    <a:masterClrMapping/>
  </p:clrMapOvr>
</p:notes>
</file>

<file path=ppt/notesSlides/notesSlide18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95B9BCCE-7E22-D448-307A-BA5001DC12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7A00F84A-244D-4B1B-1F9D-228E4CE8586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FAF32827-D3B3-8AEC-217D-486EADC0E2A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2004829"/>
      </p:ext>
    </p:extLst>
  </p:cSld>
  <p:clrMapOvr>
    <a:masterClrMapping/>
  </p:clrMapOvr>
</p:notes>
</file>

<file path=ppt/notesSlides/notesSlide18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A1B32EAE-6EA9-D98F-BBB0-BE93A6E23E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A1F838A2-31D7-8E9E-CAAC-8DDD0B10103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AB94ADB7-1C80-5E62-1637-0B2FDD5125E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5703614"/>
      </p:ext>
    </p:extLst>
  </p:cSld>
  <p:clrMapOvr>
    <a:masterClrMapping/>
  </p:clrMapOvr>
</p:notes>
</file>

<file path=ppt/notesSlides/notesSlide18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7012091C-F367-0D4A-7390-6EA19395A2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18A83457-C766-D5E0-5ADA-2D047E594EB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9A078050-2BC3-DD6A-BE43-E3902016C60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3310543"/>
      </p:ext>
    </p:extLst>
  </p:cSld>
  <p:clrMapOvr>
    <a:masterClrMapping/>
  </p:clrMapOvr>
</p:notes>
</file>

<file path=ppt/notesSlides/notesSlide18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1A5E21DF-F228-5856-8CB2-077975A83C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A903DC6E-D28F-FCC7-772A-3E31F0389D9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A71DCBA6-1A87-0FCE-2033-691C6032423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18685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>
          <a:extLst>
            <a:ext uri="{FF2B5EF4-FFF2-40B4-BE49-F238E27FC236}">
              <a16:creationId xmlns:a16="http://schemas.microsoft.com/office/drawing/2014/main" id="{20129920-0B63-D8F9-EB53-C59D525C99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1619c7a333_0_40:notes">
            <a:extLst>
              <a:ext uri="{FF2B5EF4-FFF2-40B4-BE49-F238E27FC236}">
                <a16:creationId xmlns:a16="http://schemas.microsoft.com/office/drawing/2014/main" id="{AB852ADE-3524-0EFA-34B9-500E61B0FB2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1619c7a333_0_40:notes">
            <a:extLst>
              <a:ext uri="{FF2B5EF4-FFF2-40B4-BE49-F238E27FC236}">
                <a16:creationId xmlns:a16="http://schemas.microsoft.com/office/drawing/2014/main" id="{BE70A693-DBA8-167F-288F-3AD33DD04CA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9085077"/>
      </p:ext>
    </p:extLst>
  </p:cSld>
  <p:clrMapOvr>
    <a:masterClrMapping/>
  </p:clrMapOvr>
</p:notes>
</file>

<file path=ppt/notesSlides/notesSlide19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2FFBC761-19AA-E36E-69F5-2C22256688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1D30B24B-A5A1-C9B7-B10D-9844BE1C0D4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FC943517-6E10-F6EF-E9CC-D7714DBD44B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3128672"/>
      </p:ext>
    </p:extLst>
  </p:cSld>
  <p:clrMapOvr>
    <a:masterClrMapping/>
  </p:clrMapOvr>
</p:notes>
</file>

<file path=ppt/notesSlides/notesSlide19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8BA84266-0676-B34A-FB00-4C0974316D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B0E9292E-6D1D-86F8-C863-58490589263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1ED90263-3A39-5B3C-8752-E5144FE8591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3114028"/>
      </p:ext>
    </p:extLst>
  </p:cSld>
  <p:clrMapOvr>
    <a:masterClrMapping/>
  </p:clrMapOvr>
</p:notes>
</file>

<file path=ppt/notesSlides/notesSlide19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85415D00-C045-3172-BE7C-B51F585FBB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454FC9E7-BC6C-3EEC-F302-F15FABF3C5B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55ED2EA8-4136-74F0-6AEC-2C5A36E5F13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988886"/>
      </p:ext>
    </p:extLst>
  </p:cSld>
  <p:clrMapOvr>
    <a:masterClrMapping/>
  </p:clrMapOvr>
</p:notes>
</file>

<file path=ppt/notesSlides/notesSlide19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FF16BA3F-F0DF-0D3C-F96F-DD1E25B736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E97634F9-DC96-47D2-098A-1A23371083F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E4B6D941-F227-E031-CBC6-088BCBD41FD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2784956"/>
      </p:ext>
    </p:extLst>
  </p:cSld>
  <p:clrMapOvr>
    <a:masterClrMapping/>
  </p:clrMapOvr>
</p:notes>
</file>

<file path=ppt/notesSlides/notesSlide19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93F37013-58AE-707F-1F9B-20094AF287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356307CA-8969-AC23-286C-4C1FFF86E77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F794C6B9-C7D4-211C-67CC-E5EC8705748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335465"/>
      </p:ext>
    </p:extLst>
  </p:cSld>
  <p:clrMapOvr>
    <a:masterClrMapping/>
  </p:clrMapOvr>
</p:notes>
</file>

<file path=ppt/notesSlides/notesSlide19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D7ED6174-CFA6-8BA2-1127-A3034C232D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A512C488-0DBE-7DA6-C6EE-7FEF7D09AE6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84168DDE-790E-24EF-B858-FF6D547D227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4703152"/>
      </p:ext>
    </p:extLst>
  </p:cSld>
  <p:clrMapOvr>
    <a:masterClrMapping/>
  </p:clrMapOvr>
</p:notes>
</file>

<file path=ppt/notesSlides/notesSlide19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5F2DA778-D1B1-635E-A43B-CFFD8D5A3D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247EB86E-047F-4FDF-1720-44B3BAD4B4E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023F2666-606E-A76A-52AD-3A6B0E9B166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0253474"/>
      </p:ext>
    </p:extLst>
  </p:cSld>
  <p:clrMapOvr>
    <a:masterClrMapping/>
  </p:clrMapOvr>
</p:notes>
</file>

<file path=ppt/notesSlides/notesSlide19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ED3EA293-66BE-E615-0000-A5695021F7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9096BFC8-614A-962E-0E0F-DA1E972162A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DC7166E4-284F-2DC6-9141-297D8BC1CF3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9734715"/>
      </p:ext>
    </p:extLst>
  </p:cSld>
  <p:clrMapOvr>
    <a:masterClrMapping/>
  </p:clrMapOvr>
</p:notes>
</file>

<file path=ppt/notesSlides/notesSlide19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32620AF9-5AFB-A94D-FA37-AEA8869C34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F4787102-DAB8-1D0F-DEBE-0720F9C76C9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BF66FD59-22CA-314D-6BE0-AD7AE437CB1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1932557"/>
      </p:ext>
    </p:extLst>
  </p:cSld>
  <p:clrMapOvr>
    <a:masterClrMapping/>
  </p:clrMapOvr>
</p:notes>
</file>

<file path=ppt/notesSlides/notesSlide19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34343F1D-AADF-2298-FCA8-F031D8293D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7EB4676F-0892-FB8F-B9EF-568EC8E562B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B91F1E00-AED6-5ACE-0838-BD91A3C1A74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6852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8">
          <a:extLst>
            <a:ext uri="{FF2B5EF4-FFF2-40B4-BE49-F238E27FC236}">
              <a16:creationId xmlns:a16="http://schemas.microsoft.com/office/drawing/2014/main" id="{25C1B1F2-ACE5-2076-681C-600159D363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9" name="Google Shape;3209;g3168269db4f_0_169:notes">
            <a:extLst>
              <a:ext uri="{FF2B5EF4-FFF2-40B4-BE49-F238E27FC236}">
                <a16:creationId xmlns:a16="http://schemas.microsoft.com/office/drawing/2014/main" id="{1958A197-30A0-3598-562D-B23D4D400FB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0" name="Google Shape;3210;g3168269db4f_0_169:notes">
            <a:extLst>
              <a:ext uri="{FF2B5EF4-FFF2-40B4-BE49-F238E27FC236}">
                <a16:creationId xmlns:a16="http://schemas.microsoft.com/office/drawing/2014/main" id="{144469E3-3092-E8E1-E884-D91F76EE484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58753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>
          <a:extLst>
            <a:ext uri="{FF2B5EF4-FFF2-40B4-BE49-F238E27FC236}">
              <a16:creationId xmlns:a16="http://schemas.microsoft.com/office/drawing/2014/main" id="{751CD0F5-F5FE-73B5-BDEC-E7A807D970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1619c7a333_0_40:notes">
            <a:extLst>
              <a:ext uri="{FF2B5EF4-FFF2-40B4-BE49-F238E27FC236}">
                <a16:creationId xmlns:a16="http://schemas.microsoft.com/office/drawing/2014/main" id="{F8DA6793-F676-8262-6F17-CAE3D6ECAAC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1619c7a333_0_40:notes">
            <a:extLst>
              <a:ext uri="{FF2B5EF4-FFF2-40B4-BE49-F238E27FC236}">
                <a16:creationId xmlns:a16="http://schemas.microsoft.com/office/drawing/2014/main" id="{76192E6B-A1FD-0B61-09A1-07EB63E56B7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1256595"/>
      </p:ext>
    </p:extLst>
  </p:cSld>
  <p:clrMapOvr>
    <a:masterClrMapping/>
  </p:clrMapOvr>
</p:notes>
</file>

<file path=ppt/notesSlides/notesSlide20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D1B02695-56DF-47EC-EFCC-E4761B0335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6CCB87C1-202F-3CF0-0A64-736FD01758D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0E7C30F8-571E-1CEA-AFE5-6EBE56FBE61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1302722"/>
      </p:ext>
    </p:extLst>
  </p:cSld>
  <p:clrMapOvr>
    <a:masterClrMapping/>
  </p:clrMapOvr>
</p:notes>
</file>

<file path=ppt/notesSlides/notesSlide20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EDF9025E-61C3-4181-50C3-81E5486893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1980B6EA-A5EE-FDB8-0A65-EC2105CFBB2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55ED6930-2D4B-892E-AA0A-1495864A85F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9357077"/>
      </p:ext>
    </p:extLst>
  </p:cSld>
  <p:clrMapOvr>
    <a:masterClrMapping/>
  </p:clrMapOvr>
</p:notes>
</file>

<file path=ppt/notesSlides/notesSlide20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B51AD259-28A6-CF8F-937C-154230D5D4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D47A145D-3F6D-251C-B735-47B9D224ED1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D540A94F-56F0-6446-9787-8D529B235FA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8774399"/>
      </p:ext>
    </p:extLst>
  </p:cSld>
  <p:clrMapOvr>
    <a:masterClrMapping/>
  </p:clrMapOvr>
</p:notes>
</file>

<file path=ppt/notesSlides/notesSlide20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6827FEA8-6094-CE59-F4E9-45878308DA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258BCD8C-BAC6-A9CD-4E2F-7D666463F82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CDFFBF85-4932-77E4-F52F-7B4F94FC8BA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3435096"/>
      </p:ext>
    </p:extLst>
  </p:cSld>
  <p:clrMapOvr>
    <a:masterClrMapping/>
  </p:clrMapOvr>
</p:notes>
</file>

<file path=ppt/notesSlides/notesSlide20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41F1DD12-5124-FABA-47EF-81EE0E7A49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0841BCC2-FDE4-4D90-ACAE-167FE473E80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BA9FF643-DB14-0C63-2985-9E88D3BCA7A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027792"/>
      </p:ext>
    </p:extLst>
  </p:cSld>
  <p:clrMapOvr>
    <a:masterClrMapping/>
  </p:clrMapOvr>
</p:notes>
</file>

<file path=ppt/notesSlides/notesSlide20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066BF76A-6AD7-B4BE-31FC-61265FC3E2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6FCDA9F2-F754-D145-0238-4D10C131618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3A5D3E68-5C9D-CA75-40AA-1F31C592255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3714483"/>
      </p:ext>
    </p:extLst>
  </p:cSld>
  <p:clrMapOvr>
    <a:masterClrMapping/>
  </p:clrMapOvr>
</p:notes>
</file>

<file path=ppt/notesSlides/notesSlide20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EF4CA3E5-E12E-589A-FA4D-0271D42E80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3E1F8476-C0B3-D32A-F00C-B3087881D1E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C6F1E5D3-2A6F-09EC-327A-9A7EF061B35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5615708"/>
      </p:ext>
    </p:extLst>
  </p:cSld>
  <p:clrMapOvr>
    <a:masterClrMapping/>
  </p:clrMapOvr>
</p:notes>
</file>

<file path=ppt/notesSlides/notesSlide20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E9816D2E-9C75-6B56-D18D-B0B6A1F2AA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1325B0A2-DD9F-5A01-7451-AEBD3F88CA9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D139DA00-F4D9-D1B9-4DDE-2FF4FB51240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2499346"/>
      </p:ext>
    </p:extLst>
  </p:cSld>
  <p:clrMapOvr>
    <a:masterClrMapping/>
  </p:clrMapOvr>
</p:notes>
</file>

<file path=ppt/notesSlides/notesSlide20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404BCA0D-4106-A726-67BD-03063BE830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3000206A-DB7A-499F-BA63-B8C9C5BA5F9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4C7B125E-9B90-C8B4-B593-8C8572C3F72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9038450"/>
      </p:ext>
    </p:extLst>
  </p:cSld>
  <p:clrMapOvr>
    <a:masterClrMapping/>
  </p:clrMapOvr>
</p:notes>
</file>

<file path=ppt/notesSlides/notesSlide20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980B7C8E-9F2A-C086-E358-4898D83272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8A8961F9-6FF8-2B73-27F4-87806E258D1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F74AA2FB-ACD8-8F6B-B447-9463E037666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18412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>
          <a:extLst>
            <a:ext uri="{FF2B5EF4-FFF2-40B4-BE49-F238E27FC236}">
              <a16:creationId xmlns:a16="http://schemas.microsoft.com/office/drawing/2014/main" id="{C0A247BF-983A-84AA-9EE2-918D0DD3DF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1619c7a333_0_40:notes">
            <a:extLst>
              <a:ext uri="{FF2B5EF4-FFF2-40B4-BE49-F238E27FC236}">
                <a16:creationId xmlns:a16="http://schemas.microsoft.com/office/drawing/2014/main" id="{9AD51D3D-5AEC-7643-B499-4677D10D2D6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1619c7a333_0_40:notes">
            <a:extLst>
              <a:ext uri="{FF2B5EF4-FFF2-40B4-BE49-F238E27FC236}">
                <a16:creationId xmlns:a16="http://schemas.microsoft.com/office/drawing/2014/main" id="{1DF8EA49-2ABB-5541-D45E-A3BFC23226E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044609"/>
      </p:ext>
    </p:extLst>
  </p:cSld>
  <p:clrMapOvr>
    <a:masterClrMapping/>
  </p:clrMapOvr>
</p:notes>
</file>

<file path=ppt/notesSlides/notesSlide2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783148C5-828F-2DC7-3289-3F3FBAE587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51A12B15-F668-57B6-D116-925A4F603A9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E6A06B07-8632-5ED0-7A7A-3500B0AD314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2257828"/>
      </p:ext>
    </p:extLst>
  </p:cSld>
  <p:clrMapOvr>
    <a:masterClrMapping/>
  </p:clrMapOvr>
</p:notes>
</file>

<file path=ppt/notesSlides/notesSlide2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96BB37BE-C7D1-01BC-416F-8DD5445D3E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637EE3FD-BE5B-1496-B779-A4BA57CDB31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A89AB080-52DA-F8BB-FFD6-43095A5DDFD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4567457"/>
      </p:ext>
    </p:extLst>
  </p:cSld>
  <p:clrMapOvr>
    <a:masterClrMapping/>
  </p:clrMapOvr>
</p:notes>
</file>

<file path=ppt/notesSlides/notesSlide2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3C2B6A55-FBB5-0F76-ADD8-3997AAB2BB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D5AB09A7-4327-124F-3E4F-8CFFE29A64A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7C638AE2-24E8-EB0D-B92C-EC72F2364B5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4665366"/>
      </p:ext>
    </p:extLst>
  </p:cSld>
  <p:clrMapOvr>
    <a:masterClrMapping/>
  </p:clrMapOvr>
</p:notes>
</file>

<file path=ppt/notesSlides/notesSlide2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>
          <a:extLst>
            <a:ext uri="{FF2B5EF4-FFF2-40B4-BE49-F238E27FC236}">
              <a16:creationId xmlns:a16="http://schemas.microsoft.com/office/drawing/2014/main" id="{4AA2ACCC-1A36-E003-C7B8-D2A3299A4E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1619c7a333_0_40:notes">
            <a:extLst>
              <a:ext uri="{FF2B5EF4-FFF2-40B4-BE49-F238E27FC236}">
                <a16:creationId xmlns:a16="http://schemas.microsoft.com/office/drawing/2014/main" id="{B6DEC2C0-04C8-6F3F-71C1-E2222BF0EA1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1619c7a333_0_40:notes">
            <a:extLst>
              <a:ext uri="{FF2B5EF4-FFF2-40B4-BE49-F238E27FC236}">
                <a16:creationId xmlns:a16="http://schemas.microsoft.com/office/drawing/2014/main" id="{8F323A3B-BD0D-15EF-6555-FB5FE1D992C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3076621"/>
      </p:ext>
    </p:extLst>
  </p:cSld>
  <p:clrMapOvr>
    <a:masterClrMapping/>
  </p:clrMapOvr>
</p:notes>
</file>

<file path=ppt/notesSlides/notesSlide2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>
          <a:extLst>
            <a:ext uri="{FF2B5EF4-FFF2-40B4-BE49-F238E27FC236}">
              <a16:creationId xmlns:a16="http://schemas.microsoft.com/office/drawing/2014/main" id="{0EB3DDCB-23AD-E64F-C5C1-7DFE684F25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1619c7a333_0_40:notes">
            <a:extLst>
              <a:ext uri="{FF2B5EF4-FFF2-40B4-BE49-F238E27FC236}">
                <a16:creationId xmlns:a16="http://schemas.microsoft.com/office/drawing/2014/main" id="{AF6F0DBE-A22A-751B-7181-B8DBE383608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1619c7a333_0_40:notes">
            <a:extLst>
              <a:ext uri="{FF2B5EF4-FFF2-40B4-BE49-F238E27FC236}">
                <a16:creationId xmlns:a16="http://schemas.microsoft.com/office/drawing/2014/main" id="{0C2832F9-FE11-1BC8-2E5C-7456CD43064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9049277"/>
      </p:ext>
    </p:extLst>
  </p:cSld>
  <p:clrMapOvr>
    <a:masterClrMapping/>
  </p:clrMapOvr>
</p:notes>
</file>

<file path=ppt/notesSlides/notesSlide2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>
          <a:extLst>
            <a:ext uri="{FF2B5EF4-FFF2-40B4-BE49-F238E27FC236}">
              <a16:creationId xmlns:a16="http://schemas.microsoft.com/office/drawing/2014/main" id="{D547245D-1900-8191-3B82-C884EF9E03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1619c7a333_0_40:notes">
            <a:extLst>
              <a:ext uri="{FF2B5EF4-FFF2-40B4-BE49-F238E27FC236}">
                <a16:creationId xmlns:a16="http://schemas.microsoft.com/office/drawing/2014/main" id="{A8B6D5C0-3048-4952-61A5-452B28001D5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1619c7a333_0_40:notes">
            <a:extLst>
              <a:ext uri="{FF2B5EF4-FFF2-40B4-BE49-F238E27FC236}">
                <a16:creationId xmlns:a16="http://schemas.microsoft.com/office/drawing/2014/main" id="{AE999062-1AE9-3A81-3622-4F58B198198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5813494"/>
      </p:ext>
    </p:extLst>
  </p:cSld>
  <p:clrMapOvr>
    <a:masterClrMapping/>
  </p:clrMapOvr>
</p:notes>
</file>

<file path=ppt/notesSlides/notesSlide2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>
          <a:extLst>
            <a:ext uri="{FF2B5EF4-FFF2-40B4-BE49-F238E27FC236}">
              <a16:creationId xmlns:a16="http://schemas.microsoft.com/office/drawing/2014/main" id="{6534F63A-CC42-1227-C4D1-F0AC4C68F0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1619c7a333_0_40:notes">
            <a:extLst>
              <a:ext uri="{FF2B5EF4-FFF2-40B4-BE49-F238E27FC236}">
                <a16:creationId xmlns:a16="http://schemas.microsoft.com/office/drawing/2014/main" id="{F83262EA-1FAE-F7DA-3CD1-830B1037C9A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1619c7a333_0_40:notes">
            <a:extLst>
              <a:ext uri="{FF2B5EF4-FFF2-40B4-BE49-F238E27FC236}">
                <a16:creationId xmlns:a16="http://schemas.microsoft.com/office/drawing/2014/main" id="{59E5E206-AC12-D745-05C6-2D6AD3F7E23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8743493"/>
      </p:ext>
    </p:extLst>
  </p:cSld>
  <p:clrMapOvr>
    <a:masterClrMapping/>
  </p:clrMapOvr>
</p:notes>
</file>

<file path=ppt/notesSlides/notesSlide2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>
          <a:extLst>
            <a:ext uri="{FF2B5EF4-FFF2-40B4-BE49-F238E27FC236}">
              <a16:creationId xmlns:a16="http://schemas.microsoft.com/office/drawing/2014/main" id="{EB79DC01-3A30-547F-8B0F-99A2E7FCB9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1619c7a333_0_40:notes">
            <a:extLst>
              <a:ext uri="{FF2B5EF4-FFF2-40B4-BE49-F238E27FC236}">
                <a16:creationId xmlns:a16="http://schemas.microsoft.com/office/drawing/2014/main" id="{1A6931D9-8074-5A8E-7EE4-B2E33C90A68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1619c7a333_0_40:notes">
            <a:extLst>
              <a:ext uri="{FF2B5EF4-FFF2-40B4-BE49-F238E27FC236}">
                <a16:creationId xmlns:a16="http://schemas.microsoft.com/office/drawing/2014/main" id="{7D7865CA-8A14-88DE-DEFE-B8CEE8366D4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3738976"/>
      </p:ext>
    </p:extLst>
  </p:cSld>
  <p:clrMapOvr>
    <a:masterClrMapping/>
  </p:clrMapOvr>
</p:notes>
</file>

<file path=ppt/notesSlides/notesSlide2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>
          <a:extLst>
            <a:ext uri="{FF2B5EF4-FFF2-40B4-BE49-F238E27FC236}">
              <a16:creationId xmlns:a16="http://schemas.microsoft.com/office/drawing/2014/main" id="{39E41391-A757-4204-C1CE-44109DC4E0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1619c7a333_0_40:notes">
            <a:extLst>
              <a:ext uri="{FF2B5EF4-FFF2-40B4-BE49-F238E27FC236}">
                <a16:creationId xmlns:a16="http://schemas.microsoft.com/office/drawing/2014/main" id="{9244468F-768C-57C6-9746-F69B9D8F147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1619c7a333_0_40:notes">
            <a:extLst>
              <a:ext uri="{FF2B5EF4-FFF2-40B4-BE49-F238E27FC236}">
                <a16:creationId xmlns:a16="http://schemas.microsoft.com/office/drawing/2014/main" id="{39D81A41-8C0C-4C33-6278-C572CAF7E4C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0229710"/>
      </p:ext>
    </p:extLst>
  </p:cSld>
  <p:clrMapOvr>
    <a:masterClrMapping/>
  </p:clrMapOvr>
</p:notes>
</file>

<file path=ppt/notesSlides/notesSlide2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>
          <a:extLst>
            <a:ext uri="{FF2B5EF4-FFF2-40B4-BE49-F238E27FC236}">
              <a16:creationId xmlns:a16="http://schemas.microsoft.com/office/drawing/2014/main" id="{ADFECD97-FFF6-DE50-DF43-ECE74C6C70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1619c7a333_0_40:notes">
            <a:extLst>
              <a:ext uri="{FF2B5EF4-FFF2-40B4-BE49-F238E27FC236}">
                <a16:creationId xmlns:a16="http://schemas.microsoft.com/office/drawing/2014/main" id="{B8B10542-21EC-D696-C7EC-D46AB5C440C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1619c7a333_0_40:notes">
            <a:extLst>
              <a:ext uri="{FF2B5EF4-FFF2-40B4-BE49-F238E27FC236}">
                <a16:creationId xmlns:a16="http://schemas.microsoft.com/office/drawing/2014/main" id="{F7FFBDB1-76DE-39CD-E03C-9BCD8620B73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73367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>
          <a:extLst>
            <a:ext uri="{FF2B5EF4-FFF2-40B4-BE49-F238E27FC236}">
              <a16:creationId xmlns:a16="http://schemas.microsoft.com/office/drawing/2014/main" id="{35648C07-F77A-32CE-EB8B-90E3C0372B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1619c7a333_0_40:notes">
            <a:extLst>
              <a:ext uri="{FF2B5EF4-FFF2-40B4-BE49-F238E27FC236}">
                <a16:creationId xmlns:a16="http://schemas.microsoft.com/office/drawing/2014/main" id="{19609D0B-EEF8-1C7D-8A56-AC2C9BD0AE1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1619c7a333_0_40:notes">
            <a:extLst>
              <a:ext uri="{FF2B5EF4-FFF2-40B4-BE49-F238E27FC236}">
                <a16:creationId xmlns:a16="http://schemas.microsoft.com/office/drawing/2014/main" id="{FFF98FAB-BC50-98AF-22B2-94E78AB053D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2279113"/>
      </p:ext>
    </p:extLst>
  </p:cSld>
  <p:clrMapOvr>
    <a:masterClrMapping/>
  </p:clrMapOvr>
</p:notes>
</file>

<file path=ppt/notesSlides/notesSlide2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>
          <a:extLst>
            <a:ext uri="{FF2B5EF4-FFF2-40B4-BE49-F238E27FC236}">
              <a16:creationId xmlns:a16="http://schemas.microsoft.com/office/drawing/2014/main" id="{2E829114-5BC2-8E38-1A7C-7C39C99DD7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1619c7a333_0_40:notes">
            <a:extLst>
              <a:ext uri="{FF2B5EF4-FFF2-40B4-BE49-F238E27FC236}">
                <a16:creationId xmlns:a16="http://schemas.microsoft.com/office/drawing/2014/main" id="{1C8DFC0C-050A-B33A-D21E-03946DFEC61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1619c7a333_0_40:notes">
            <a:extLst>
              <a:ext uri="{FF2B5EF4-FFF2-40B4-BE49-F238E27FC236}">
                <a16:creationId xmlns:a16="http://schemas.microsoft.com/office/drawing/2014/main" id="{6F2D3639-C6A8-6839-95F3-99E30D21698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1936339"/>
      </p:ext>
    </p:extLst>
  </p:cSld>
  <p:clrMapOvr>
    <a:masterClrMapping/>
  </p:clrMapOvr>
</p:notes>
</file>

<file path=ppt/notesSlides/notesSlide2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>
          <a:extLst>
            <a:ext uri="{FF2B5EF4-FFF2-40B4-BE49-F238E27FC236}">
              <a16:creationId xmlns:a16="http://schemas.microsoft.com/office/drawing/2014/main" id="{291DA500-A9DA-58CE-4B0A-A8121B5533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1619c7a333_0_40:notes">
            <a:extLst>
              <a:ext uri="{FF2B5EF4-FFF2-40B4-BE49-F238E27FC236}">
                <a16:creationId xmlns:a16="http://schemas.microsoft.com/office/drawing/2014/main" id="{58F0CE10-2579-F783-CD15-7761662E4F2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1619c7a333_0_40:notes">
            <a:extLst>
              <a:ext uri="{FF2B5EF4-FFF2-40B4-BE49-F238E27FC236}">
                <a16:creationId xmlns:a16="http://schemas.microsoft.com/office/drawing/2014/main" id="{C094A1E0-FF45-666E-E1D2-567416CBBC1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4087658"/>
      </p:ext>
    </p:extLst>
  </p:cSld>
  <p:clrMapOvr>
    <a:masterClrMapping/>
  </p:clrMapOvr>
</p:notes>
</file>

<file path=ppt/notesSlides/notesSlide2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>
          <a:extLst>
            <a:ext uri="{FF2B5EF4-FFF2-40B4-BE49-F238E27FC236}">
              <a16:creationId xmlns:a16="http://schemas.microsoft.com/office/drawing/2014/main" id="{5BB72572-A14F-A838-438F-BC762F1820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1619c7a333_0_40:notes">
            <a:extLst>
              <a:ext uri="{FF2B5EF4-FFF2-40B4-BE49-F238E27FC236}">
                <a16:creationId xmlns:a16="http://schemas.microsoft.com/office/drawing/2014/main" id="{D6C340AA-8FF3-76C2-2213-9CD403FCF1A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1619c7a333_0_40:notes">
            <a:extLst>
              <a:ext uri="{FF2B5EF4-FFF2-40B4-BE49-F238E27FC236}">
                <a16:creationId xmlns:a16="http://schemas.microsoft.com/office/drawing/2014/main" id="{B4120EF3-34D1-4681-BDF4-2BCA21F86F6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7911402"/>
      </p:ext>
    </p:extLst>
  </p:cSld>
  <p:clrMapOvr>
    <a:masterClrMapping/>
  </p:clrMapOvr>
</p:notes>
</file>

<file path=ppt/notesSlides/notesSlide2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>
          <a:extLst>
            <a:ext uri="{FF2B5EF4-FFF2-40B4-BE49-F238E27FC236}">
              <a16:creationId xmlns:a16="http://schemas.microsoft.com/office/drawing/2014/main" id="{D80950B5-F7A8-0F87-B441-671BB17EE0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1619c7a333_0_40:notes">
            <a:extLst>
              <a:ext uri="{FF2B5EF4-FFF2-40B4-BE49-F238E27FC236}">
                <a16:creationId xmlns:a16="http://schemas.microsoft.com/office/drawing/2014/main" id="{A1C6F8B5-D87A-2CBB-76B2-AD0F8E74909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1619c7a333_0_40:notes">
            <a:extLst>
              <a:ext uri="{FF2B5EF4-FFF2-40B4-BE49-F238E27FC236}">
                <a16:creationId xmlns:a16="http://schemas.microsoft.com/office/drawing/2014/main" id="{7E8F7B52-694C-3030-41FD-9BCFF20C329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838722"/>
      </p:ext>
    </p:extLst>
  </p:cSld>
  <p:clrMapOvr>
    <a:masterClrMapping/>
  </p:clrMapOvr>
</p:notes>
</file>

<file path=ppt/notesSlides/notesSlide2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>
          <a:extLst>
            <a:ext uri="{FF2B5EF4-FFF2-40B4-BE49-F238E27FC236}">
              <a16:creationId xmlns:a16="http://schemas.microsoft.com/office/drawing/2014/main" id="{2889D05B-CE37-4AD6-7E7E-F5B1D4EB38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1619c7a333_0_40:notes">
            <a:extLst>
              <a:ext uri="{FF2B5EF4-FFF2-40B4-BE49-F238E27FC236}">
                <a16:creationId xmlns:a16="http://schemas.microsoft.com/office/drawing/2014/main" id="{C38410F7-CDB3-51D6-D9F8-ED426B973A1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1619c7a333_0_40:notes">
            <a:extLst>
              <a:ext uri="{FF2B5EF4-FFF2-40B4-BE49-F238E27FC236}">
                <a16:creationId xmlns:a16="http://schemas.microsoft.com/office/drawing/2014/main" id="{A769CB84-33D4-AA75-AEED-AB4D8499B7F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1507333"/>
      </p:ext>
    </p:extLst>
  </p:cSld>
  <p:clrMapOvr>
    <a:masterClrMapping/>
  </p:clrMapOvr>
</p:notes>
</file>

<file path=ppt/notesSlides/notesSlide2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>
          <a:extLst>
            <a:ext uri="{FF2B5EF4-FFF2-40B4-BE49-F238E27FC236}">
              <a16:creationId xmlns:a16="http://schemas.microsoft.com/office/drawing/2014/main" id="{00ED68C4-6282-3DFA-21FD-D6400798BA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1619c7a333_0_40:notes">
            <a:extLst>
              <a:ext uri="{FF2B5EF4-FFF2-40B4-BE49-F238E27FC236}">
                <a16:creationId xmlns:a16="http://schemas.microsoft.com/office/drawing/2014/main" id="{0A594F70-AE10-480D-FF40-354F63E9D94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1619c7a333_0_40:notes">
            <a:extLst>
              <a:ext uri="{FF2B5EF4-FFF2-40B4-BE49-F238E27FC236}">
                <a16:creationId xmlns:a16="http://schemas.microsoft.com/office/drawing/2014/main" id="{05F6A165-2B17-D616-F8BD-A34C0F6CEF6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4199682"/>
      </p:ext>
    </p:extLst>
  </p:cSld>
  <p:clrMapOvr>
    <a:masterClrMapping/>
  </p:clrMapOvr>
</p:notes>
</file>

<file path=ppt/notesSlides/notesSlide2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>
          <a:extLst>
            <a:ext uri="{FF2B5EF4-FFF2-40B4-BE49-F238E27FC236}">
              <a16:creationId xmlns:a16="http://schemas.microsoft.com/office/drawing/2014/main" id="{637197E0-111F-89F7-6D0B-6E4AC30053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1619c7a333_0_40:notes">
            <a:extLst>
              <a:ext uri="{FF2B5EF4-FFF2-40B4-BE49-F238E27FC236}">
                <a16:creationId xmlns:a16="http://schemas.microsoft.com/office/drawing/2014/main" id="{8A2EC9FA-888B-ABAA-14C5-3B243B58E66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1619c7a333_0_40:notes">
            <a:extLst>
              <a:ext uri="{FF2B5EF4-FFF2-40B4-BE49-F238E27FC236}">
                <a16:creationId xmlns:a16="http://schemas.microsoft.com/office/drawing/2014/main" id="{C719BA9C-95F6-0C85-287D-9A58D691343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3217922"/>
      </p:ext>
    </p:extLst>
  </p:cSld>
  <p:clrMapOvr>
    <a:masterClrMapping/>
  </p:clrMapOvr>
</p:notes>
</file>

<file path=ppt/notesSlides/notesSlide2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>
          <a:extLst>
            <a:ext uri="{FF2B5EF4-FFF2-40B4-BE49-F238E27FC236}">
              <a16:creationId xmlns:a16="http://schemas.microsoft.com/office/drawing/2014/main" id="{D7322C38-CC41-310F-B49F-D1EA81D20B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1619c7a333_0_40:notes">
            <a:extLst>
              <a:ext uri="{FF2B5EF4-FFF2-40B4-BE49-F238E27FC236}">
                <a16:creationId xmlns:a16="http://schemas.microsoft.com/office/drawing/2014/main" id="{D5C84F90-3E0E-9C20-0172-ACE28275D14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1619c7a333_0_40:notes">
            <a:extLst>
              <a:ext uri="{FF2B5EF4-FFF2-40B4-BE49-F238E27FC236}">
                <a16:creationId xmlns:a16="http://schemas.microsoft.com/office/drawing/2014/main" id="{66635A86-ED74-3818-1916-20B9E1690F4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3240011"/>
      </p:ext>
    </p:extLst>
  </p:cSld>
  <p:clrMapOvr>
    <a:masterClrMapping/>
  </p:clrMapOvr>
</p:notes>
</file>

<file path=ppt/notesSlides/notesSlide2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>
          <a:extLst>
            <a:ext uri="{FF2B5EF4-FFF2-40B4-BE49-F238E27FC236}">
              <a16:creationId xmlns:a16="http://schemas.microsoft.com/office/drawing/2014/main" id="{41942301-4FF7-1576-2CA4-5F9F9AACFB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1619c7a333_0_40:notes">
            <a:extLst>
              <a:ext uri="{FF2B5EF4-FFF2-40B4-BE49-F238E27FC236}">
                <a16:creationId xmlns:a16="http://schemas.microsoft.com/office/drawing/2014/main" id="{6B37E3EA-61FC-17F0-58B2-AFAA4076392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1619c7a333_0_40:notes">
            <a:extLst>
              <a:ext uri="{FF2B5EF4-FFF2-40B4-BE49-F238E27FC236}">
                <a16:creationId xmlns:a16="http://schemas.microsoft.com/office/drawing/2014/main" id="{B11F0574-F8D8-A0A0-9452-B5575224F7D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2348173"/>
      </p:ext>
    </p:extLst>
  </p:cSld>
  <p:clrMapOvr>
    <a:masterClrMapping/>
  </p:clrMapOvr>
</p:notes>
</file>

<file path=ppt/notesSlides/notesSlide2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>
          <a:extLst>
            <a:ext uri="{FF2B5EF4-FFF2-40B4-BE49-F238E27FC236}">
              <a16:creationId xmlns:a16="http://schemas.microsoft.com/office/drawing/2014/main" id="{18092EF3-8ED1-AF52-AFD0-D22FD03926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1619c7a333_0_40:notes">
            <a:extLst>
              <a:ext uri="{FF2B5EF4-FFF2-40B4-BE49-F238E27FC236}">
                <a16:creationId xmlns:a16="http://schemas.microsoft.com/office/drawing/2014/main" id="{B54CAB74-A3C8-C8E3-D594-55C90A9A447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1619c7a333_0_40:notes">
            <a:extLst>
              <a:ext uri="{FF2B5EF4-FFF2-40B4-BE49-F238E27FC236}">
                <a16:creationId xmlns:a16="http://schemas.microsoft.com/office/drawing/2014/main" id="{FD9848BD-E20E-E8F3-C354-4E9CFB16EA4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14051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C59C0490-5FED-C890-5AFA-AACEE7B9BB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998D0E8F-43B3-84A0-FF18-A4EA100FC88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5659D7D9-5DDC-3FD1-2327-940C42E41F1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0840515"/>
      </p:ext>
    </p:extLst>
  </p:cSld>
  <p:clrMapOvr>
    <a:masterClrMapping/>
  </p:clrMapOvr>
</p:notes>
</file>

<file path=ppt/notesSlides/notesSlide2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9" name="Google Shape;3209;g3168269db4f_0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0" name="Google Shape;3210;g3168269db4f_0_1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3D493489-0A95-4021-1062-D450E70DE6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91A388FD-BFD1-37F1-C82C-ACC3BE8EEEE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4D74AE1F-3F8E-8527-5712-3F0105A1119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30115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4C26BA09-81AA-C724-66C8-113283C617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112D7B28-5521-3FE4-C6E3-C49D18EE1F2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8E5568AA-B0DE-6F21-997C-2D4C76F49B7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834110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160B3FE4-B4A2-ECDD-2C73-85D9AC81C4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253D8D87-CB01-A46C-3989-DFC1787E94F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7E1CA562-E60A-C502-157E-699275F4967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629452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D04F799A-F872-AFAB-84C9-A982A5B167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A4B1AA0E-2208-F8FA-CDFA-B0B4FBB7B57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14998CD6-53E6-5492-BB30-BF863DCDDFD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14135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3B2C18E7-6453-B001-858C-F9E07F04EC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9DAF1A8B-54B0-C8CB-5906-6482793E411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8AE3418A-26E2-37D2-B255-EEF926513A8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912553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296793EE-4B02-9F83-18F7-004B734136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0DD872B1-80DF-E106-F21C-50F1A4C2D8B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FEAD2E76-F73A-3D8A-91C2-E13807EBA07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37624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8">
          <a:extLst>
            <a:ext uri="{FF2B5EF4-FFF2-40B4-BE49-F238E27FC236}">
              <a16:creationId xmlns:a16="http://schemas.microsoft.com/office/drawing/2014/main" id="{71620BE5-99FC-4A11-12C5-F41CD62762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9" name="Google Shape;3209;g3168269db4f_0_169:notes">
            <a:extLst>
              <a:ext uri="{FF2B5EF4-FFF2-40B4-BE49-F238E27FC236}">
                <a16:creationId xmlns:a16="http://schemas.microsoft.com/office/drawing/2014/main" id="{61EE7817-5B52-7166-6560-5BE2C3A8715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0" name="Google Shape;3210;g3168269db4f_0_169:notes">
            <a:extLst>
              <a:ext uri="{FF2B5EF4-FFF2-40B4-BE49-F238E27FC236}">
                <a16:creationId xmlns:a16="http://schemas.microsoft.com/office/drawing/2014/main" id="{B8EE25D0-C220-7FD1-A9EE-EFACEBA1D83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948181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A9DA7DDB-C1A2-113B-5949-DD91E23911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0730BE69-1614-D053-00EF-D7D475D6F0D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4571B4F0-03EF-F3E8-3492-3ECE860065E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5984049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2E2394E4-6318-5571-48F0-8DB574EB80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B5EE2425-AD48-7834-AAE7-D485A2FBF5A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338D9A16-AF73-BDB6-71BA-66C09373327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9228804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55FFC5DB-B09B-555F-40AF-7BF46997DC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894DF251-AF8C-76C5-6944-3448F57E23C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87CE366F-B9B8-2AE8-D47D-820DDA8C1FF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7503370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F2164746-EC46-F997-8ADE-EB8E6E5369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C0F0E6BC-2B8F-1FB9-53BE-86BCAE3F87C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A277F468-9AA6-3059-ADA3-4C58F8C600F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7595526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3ACA8BC6-E4FF-6476-964A-8636BD96C9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D36DF30F-810D-4FE7-FD46-28AD9B4F3F1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FC87A5AC-C477-0D02-1080-8969E3B8E5F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127560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BE8439B9-D5B1-42BC-7C80-D6F7D22771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9BC32BFB-44BA-E9E7-9E2C-89A57E1755E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3A9D61FA-5230-C57C-C671-BFB6A918F50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6788155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6B49AFD6-3503-1619-F38B-D852DE1908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D1F13EDE-2F65-214D-D199-08EF12E593C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C180EF29-D338-94B4-61FC-F03465D2862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2691264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C4462546-2A55-322C-ADB5-710A9D5DA5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21B0FD32-39E4-95B5-8135-295EEC62C74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72CB58AB-CD95-5E79-02AD-0E5C56DCFB4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248628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8318B1E8-40A6-C4E5-2476-4E60D34DD8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0C9E7062-104D-0078-958D-DFDAF9B3AD4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F1D1ADA7-1D3F-5E21-D612-34C818A85D0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612631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73663DC5-38C6-8079-5F1E-2A7FD9E697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18ADD659-263C-8DC7-CFBA-D3D0F38E08C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6DDB34CC-0FBB-7BD0-39EE-83B8CBA82E2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97625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8">
          <a:extLst>
            <a:ext uri="{FF2B5EF4-FFF2-40B4-BE49-F238E27FC236}">
              <a16:creationId xmlns:a16="http://schemas.microsoft.com/office/drawing/2014/main" id="{B0A9DB9C-8D0F-E703-1762-E9D354F2EF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9" name="Google Shape;3209;g3168269db4f_0_169:notes">
            <a:extLst>
              <a:ext uri="{FF2B5EF4-FFF2-40B4-BE49-F238E27FC236}">
                <a16:creationId xmlns:a16="http://schemas.microsoft.com/office/drawing/2014/main" id="{285D352A-E53A-C824-242C-BF41C77DF3E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0" name="Google Shape;3210;g3168269db4f_0_169:notes">
            <a:extLst>
              <a:ext uri="{FF2B5EF4-FFF2-40B4-BE49-F238E27FC236}">
                <a16:creationId xmlns:a16="http://schemas.microsoft.com/office/drawing/2014/main" id="{9B130A7D-EC5A-06A1-9F3F-4EC156E2AA8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442426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192EA865-BA26-F6ED-F0B3-0D05D6EB39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CA6BA575-F221-F811-616D-A250765E5A9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6F27410E-3120-E732-490D-A16DE33797B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046707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95546635-431F-3952-EA6D-6323588A44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443B3250-DE52-398C-B32D-49404575982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FC2D7824-27D2-7428-CF0B-B53355DE488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82066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E990C32E-F546-0574-EEDF-18C1C02069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B53302A1-775C-2E5A-58DD-F7DACCC8D21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6E9C01DE-75BB-2A3F-3A62-9FF2404BD68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208928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133AEFDD-0F60-BE74-168D-F3F92FAB26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EAAE80C9-3B79-AE90-B5E2-9159C790B41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B2101E43-D54F-5BE5-84CC-7EABE8C7E6F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636529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B6FB0C08-27EC-2FC5-84E0-EDE797E854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CD096A17-9702-D631-B1CE-29A118B15BC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9D01C35E-1075-9ADD-F27C-C543658A6BA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644827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A6E464C4-5361-7CC8-293B-DD206D8A27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7F95AAFD-9E8D-6DED-C244-CA56E3856A6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8BA2F026-8DE7-738B-45F6-02C6A99C93E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51548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B5B8D774-2248-88D4-C099-2211E22D64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D0BBA484-2832-DD13-4B30-38F8EA2D1AF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8624BABE-51B0-18E2-ABEB-4348A5D34F6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973091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44F8D6F5-4827-52DD-82FC-DD0FD0A55B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B39D3411-1254-400D-09D6-BF7FE9B13FC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B65E03D8-988B-C1BD-D525-01017492A38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429958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7E73567A-56C8-5BDF-C019-9D94EBCBEA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E46CAFB9-F2DD-CDE6-4658-81718EB92FE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D5935537-853A-CC9B-366D-43F8CF27115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159516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D487E3CA-C457-F365-9669-EDC8A84400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DB5D1BDE-9534-BF32-927F-FB0783C5E1E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C3A27EA9-81D5-E3D5-ADD2-3971EE1CEAC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60064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8">
          <a:extLst>
            <a:ext uri="{FF2B5EF4-FFF2-40B4-BE49-F238E27FC236}">
              <a16:creationId xmlns:a16="http://schemas.microsoft.com/office/drawing/2014/main" id="{3C80EDC9-338A-B582-96FF-E9FE76DC33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9" name="Google Shape;3209;g3168269db4f_0_169:notes">
            <a:extLst>
              <a:ext uri="{FF2B5EF4-FFF2-40B4-BE49-F238E27FC236}">
                <a16:creationId xmlns:a16="http://schemas.microsoft.com/office/drawing/2014/main" id="{F6984993-1977-B3FC-EFD4-F2589AFF32A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0" name="Google Shape;3210;g3168269db4f_0_169:notes">
            <a:extLst>
              <a:ext uri="{FF2B5EF4-FFF2-40B4-BE49-F238E27FC236}">
                <a16:creationId xmlns:a16="http://schemas.microsoft.com/office/drawing/2014/main" id="{47A9B12A-1EDC-059B-F348-CA67EE71509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315140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E8DDFC9F-C7CB-157E-F8A5-9C749565D5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9F1821D6-BB6D-6352-8A0A-F3170FC2DAE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78701C2F-99AE-1ACE-1906-C0860E78FC7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402699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A30C22A0-5E26-7215-AE6E-FE03392584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70A9BE1C-DCA2-3D3C-E6F5-85339550088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B93BE4A1-6466-A9AF-5A4B-B95E4FAE6B2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355741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AD43F313-5A5D-BD76-232C-C32CBAE147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582BF2F6-9360-844A-9227-B28FA969FA8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4B5D2C46-3861-3F4F-B0BC-8AB3BFCC5D7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33619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772F3C62-88C9-AA78-A00F-02E9957370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D4C7CAD4-9386-2BFF-0CDA-21B468843B1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0B3D3BAA-1D45-67B9-5B12-1BAB4114314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514960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70E78310-5C2B-82CA-34F1-AAC63D65C4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FC4B6223-C9F7-5F21-A196-1BE9DF6A013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00FCE08B-695D-FB11-C891-4F33DAB06C5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540624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BD0D9563-892E-12CE-E13D-43BECCF8AD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6B10C76D-483C-38F6-72D5-D388D753962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08C75713-A7F2-EC53-4F41-E22C6A97573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242520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6938AD16-651E-9410-28BB-2AE36317F6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E8491FA9-EF2C-C501-9481-1CD17F8689A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AE821DCF-478D-9C9B-BEEB-F20AF996802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874365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1D6A750B-9D5A-9E6F-7764-23A8FB21C6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6D48DBA5-A1E4-139A-671A-DE9E49E04AF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09286DF3-FF96-719D-D2A2-E207DBDB1C6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075069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3E37F198-B611-8C8B-A70E-155A609BC6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8617EF79-3F46-7E02-5952-C851C857AB7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59C5B66B-BD16-61F5-7351-560A04071F6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542904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B425739B-FC92-55E7-A8F6-20DD8928AE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9D523CED-1F34-EB1D-F7D6-67B44CBFE49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A582AB93-C3D4-1994-598B-278D0B57C93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72859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8">
          <a:extLst>
            <a:ext uri="{FF2B5EF4-FFF2-40B4-BE49-F238E27FC236}">
              <a16:creationId xmlns:a16="http://schemas.microsoft.com/office/drawing/2014/main" id="{3507D06F-7549-7D67-DCD7-41849797E4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9" name="Google Shape;3209;g3168269db4f_0_169:notes">
            <a:extLst>
              <a:ext uri="{FF2B5EF4-FFF2-40B4-BE49-F238E27FC236}">
                <a16:creationId xmlns:a16="http://schemas.microsoft.com/office/drawing/2014/main" id="{75244A78-FF73-4FCE-B43B-157CFFBCEA7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0" name="Google Shape;3210;g3168269db4f_0_169:notes">
            <a:extLst>
              <a:ext uri="{FF2B5EF4-FFF2-40B4-BE49-F238E27FC236}">
                <a16:creationId xmlns:a16="http://schemas.microsoft.com/office/drawing/2014/main" id="{624B7C3F-9D5B-CBA1-CB39-CD8F3CCAF60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496872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D3A708A7-11D9-DD17-ADC8-2695F804F3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40E79E29-AC06-EAE0-A1A3-C9B582B229E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5FE19570-2617-98BA-3928-1937FE6A04B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3993563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B0DDD663-EBB7-1498-E7A8-816BF74926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67DFC87F-F329-D272-F893-41C040AA6D8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BF685E30-A867-4FF6-E6FF-0EE4A7519F5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5728330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67DDFC72-554B-5E34-F054-240F23575C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89BB9CEE-E90A-A99E-3B44-459E356E2D2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E6CF57DA-8BC8-52A2-421B-7ABBB31F3DD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7671193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8538D068-117D-3AFA-48AF-95926F83DA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ED1EC336-BE5D-B5A2-571D-3B296288BFA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AF60C264-3874-A0E6-9150-33FB6F7885D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4487818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12F5D828-BAFD-DBF6-BE72-C71C2E3320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53D53156-08CD-7145-EA58-BC1B88A2C40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A464C8A3-2E1D-2042-30B5-609459C997D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1957988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BE0E3C7D-B44C-A142-A544-7DFCFBE0E9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0A5EC77C-A373-8AA4-1F53-D5FFC25A89F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E65C0B2F-19BA-CECC-79F8-E8D1528BF0A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8522530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76013676-ADCF-F338-DDC6-4F5C320348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758622CF-7FF6-0B2B-624E-479B96C0B23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9CABDA27-5DCE-F475-916B-2C9051C2B07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8166776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921B840D-2001-2982-724F-F1FEF63423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FAF4823A-675C-C1E0-3846-635D1875314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08DCBE4D-3EF8-363B-B834-8B358E27B21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0934398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A2BD25DF-ED7A-A7D9-1740-763310305C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E07C0312-235D-5ABF-940A-6760EB52E8D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07391A55-70A3-3021-4E45-E8A52BFB421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4150565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53A35396-D8C4-1B08-0218-F50559D0DF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F6B56365-474A-2CD2-E131-AF767264714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CB4FCBFF-8341-0D99-B62A-9B9B528F539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94108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8">
          <a:extLst>
            <a:ext uri="{FF2B5EF4-FFF2-40B4-BE49-F238E27FC236}">
              <a16:creationId xmlns:a16="http://schemas.microsoft.com/office/drawing/2014/main" id="{1B43EB0E-8F98-5AD5-A346-C5EF5F24CF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9" name="Google Shape;3209;g3168269db4f_0_169:notes">
            <a:extLst>
              <a:ext uri="{FF2B5EF4-FFF2-40B4-BE49-F238E27FC236}">
                <a16:creationId xmlns:a16="http://schemas.microsoft.com/office/drawing/2014/main" id="{57ADA49A-7F50-5C24-5892-703CD31675D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0" name="Google Shape;3210;g3168269db4f_0_169:notes">
            <a:extLst>
              <a:ext uri="{FF2B5EF4-FFF2-40B4-BE49-F238E27FC236}">
                <a16:creationId xmlns:a16="http://schemas.microsoft.com/office/drawing/2014/main" id="{AA385479-B1A9-B844-C9FC-0C0BCD27621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21529018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F4576F5E-52DB-39BD-E7CC-C90AB66C67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5B249540-A4EA-6E6A-ACBF-30DD8C09208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EBCD57BB-49E3-D0BD-4633-3768F819B3E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7609722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481EBEB5-290E-4EB5-3C94-2D4E12A08B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3136D3F8-CAFE-D5B2-002C-ADB23525BF8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F5981FFC-9272-EA8B-C4A5-6728671E9E0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6609450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226250BF-550E-F754-6385-FE1EE4E68E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22C25ECE-B972-A090-1653-D572F5CE460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F2DC7001-45E9-7325-D172-F8CED6E4C93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6570283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FDCE3E90-48A3-43C1-113D-587928F9CC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74415FC4-6808-88C8-BC41-70463F014C5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6A4D64FD-4CBB-6A60-286C-CF49E4C537B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4954299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FC68EDAF-3E20-708E-16AB-FD1723E10D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52A7A924-B74A-3D60-4DFE-1758FDF4B9D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208D7378-DE75-7F51-0849-FE0A6798D7C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7730607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87AC025B-913B-4ECF-2D8F-0712689A91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3264C1BB-72B1-4FF5-2F97-171F88E2489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824423AF-12EB-63EE-0CC4-D18901A2E15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2387116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432A8236-6F7A-CBE0-4479-3550F3AA3E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0F5788A5-BFC2-DD75-E051-CF107CFA1DB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6DE49573-BAED-8EF5-9026-FD59722CE00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5189766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13F04F6E-026F-F763-F12B-2B528AB83E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AABFD8E0-3731-3BC8-F03A-4BB011A1D81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8DF512C6-B64F-B0D6-6727-97245ED00C5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243228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116DDE70-2DD5-59D8-3D65-872D4F6234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647F40D9-3932-AB9E-C4D5-9D89172F80D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126018EF-7148-9112-5870-C1119CCD7A8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0081865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54F96B29-B358-34F9-B51E-7E5941A4FC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675B38E4-41BF-F9F5-714D-87602B56A08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7C9174ED-DACE-A6B8-BBD5-037FA4068DE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96477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8">
          <a:extLst>
            <a:ext uri="{FF2B5EF4-FFF2-40B4-BE49-F238E27FC236}">
              <a16:creationId xmlns:a16="http://schemas.microsoft.com/office/drawing/2014/main" id="{5B3220CA-4F43-E8E0-47AE-BA8D4E0CC7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9" name="Google Shape;3209;g3168269db4f_0_169:notes">
            <a:extLst>
              <a:ext uri="{FF2B5EF4-FFF2-40B4-BE49-F238E27FC236}">
                <a16:creationId xmlns:a16="http://schemas.microsoft.com/office/drawing/2014/main" id="{EC607A5A-676A-2F86-C9A7-98F2CFDD307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0" name="Google Shape;3210;g3168269db4f_0_169:notes">
            <a:extLst>
              <a:ext uri="{FF2B5EF4-FFF2-40B4-BE49-F238E27FC236}">
                <a16:creationId xmlns:a16="http://schemas.microsoft.com/office/drawing/2014/main" id="{94E68FB6-7ED2-924E-FD02-316F65F9A4A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8375291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894C7432-C73E-43DD-90ED-935DD3FCAC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E034034B-56F2-E239-4AA7-E0E8D1108E4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C25E66A7-1733-16F0-FB10-080C1EEC715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4047370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E47B3E49-2CA0-8F75-705B-65346D3630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224D33B8-F900-AB29-D13F-DF6EAAB1C63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4F0EFE18-EA07-F514-AB1C-FEBF06AE101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7443072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88DDB0CF-BE4C-06F8-2871-19C1C6D223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CA1CC88D-3673-433C-2CD0-60C6826A800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2C1F54DE-0663-A933-1B84-E3AD56B8049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8650258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EEEE6870-D3EB-CB2C-D95A-C0D09BF0CF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B8BA084D-48C3-FDC0-3D90-0451B52B3A2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51DAD91B-3E26-C0F9-F399-83B97D5A593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469642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633DE721-0EF3-E397-23BD-7F0627E994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A188862F-BD16-A087-3635-CEE0C364318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F2EB24F6-16E5-541E-AC79-7E209D0CE9F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6486935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4CB3861E-AEBF-5607-573E-C19EC8EA9B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CFB8866A-6055-1595-4B40-7A85F9D6109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45C3258A-5222-B0B5-A0D6-845ECB4C77C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3944632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11289697-CF9F-1B5F-28E2-69260CFB71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73831A8B-ECDB-6F0A-26CE-C1AF666FDDF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F0534D3C-F620-B883-3B5D-C80B6BF3CA7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4573060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3CAC6ABF-0E8D-B94E-328D-4FB88240E6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AA1888DC-0BC0-145B-03C0-9B6CD57BF8B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6B1B4256-D433-8DC0-DF62-34979E91A9F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3969590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90748997-BBCC-21EC-1CA5-7264C6DAF8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745FB9EE-712D-83B6-4350-2EACC4A50E6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24348728-63BF-067B-9B87-CF32F71F9CA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7807148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AEA2E0B2-181A-2077-B08B-1D7A41282B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F2C3042D-9D3A-6C78-95C4-11C72042B9E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084FBDE6-DB69-14EA-FB42-BD274DCDFB1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23537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8">
          <a:extLst>
            <a:ext uri="{FF2B5EF4-FFF2-40B4-BE49-F238E27FC236}">
              <a16:creationId xmlns:a16="http://schemas.microsoft.com/office/drawing/2014/main" id="{FB9A48D7-E1D0-F649-9F9A-0C2A0A9523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9" name="Google Shape;3209;g3168269db4f_0_169:notes">
            <a:extLst>
              <a:ext uri="{FF2B5EF4-FFF2-40B4-BE49-F238E27FC236}">
                <a16:creationId xmlns:a16="http://schemas.microsoft.com/office/drawing/2014/main" id="{EC353B3E-FB2C-9D64-C402-68A64067802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0" name="Google Shape;3210;g3168269db4f_0_169:notes">
            <a:extLst>
              <a:ext uri="{FF2B5EF4-FFF2-40B4-BE49-F238E27FC236}">
                <a16:creationId xmlns:a16="http://schemas.microsoft.com/office/drawing/2014/main" id="{15BC1803-3B89-918A-E8BE-71A719DC1D4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8874786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4F7911F3-70AA-88DF-AD86-659AD271DB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0597BBBE-825E-B2DD-6683-4555F6EBFA8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BC13B481-8075-2A72-EE19-9BE412AF849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3482151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1F686F3B-E5F4-4CB4-4DDD-CE0F0ED5C2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3E13B02F-9071-C6A2-680F-F4B11991B0F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64D24FB4-0FDB-44A8-1E4A-25600B1696B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591869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D63D8549-A319-0130-7A71-BA1D75FFA7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76D81BD6-BC32-CBAE-219A-43EAC9D9CD4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DE17421B-A4E2-F8C3-3716-3B92266770E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5916494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B0C775C2-0ED3-768F-FDB3-695772869A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9BCA3909-B2F2-7BDD-90A5-ABE77A6937D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6872BE86-6E76-7A78-1B9D-2B9C0435F96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3788023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38BF769E-5F59-B75F-691B-1B4CA2E9BB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0FD7A391-303F-10E3-151C-8D704ABF1FD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5874144B-EEB7-6DB8-A6FA-3725F23A6B2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924176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121B0C53-7EC6-9ACC-6F50-0E4588BDF5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4C8FB7E6-8F71-4625-8A29-B5D8CFFBDC8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0D5BE61A-EC03-F333-0FCB-21B88A7C1E0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8501663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E0BCF9BF-3B07-1065-06B4-58668D75CD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664F84E7-F09C-0384-271D-3DA38B636ED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47A2A438-870B-191E-7F5D-7F577456731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727584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06ABF7AD-0342-E550-1AE9-149EF030EC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501B0B22-8193-DED4-DD3C-5459B5AC0FE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EFF142AE-DDCD-1D2A-EB1F-11202221715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9438556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EDC5F773-39F2-5597-D273-CFEA2F0560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4F74445C-45C6-5703-76B6-3E6FC83891A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60FDA91B-562C-CFA5-D5E5-25932B4568D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4287609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7F19BCAF-E8C5-1916-307F-0B683FEC22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2ECBCB51-73E6-B4F9-9C35-CAFAAFD0FB1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21DD9351-5DE2-BC89-510C-3434A1B6C7F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3039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sz="80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22" name="Google Shape;22;p2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1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5" name="Google Shape;85;p11"/>
          <p:cNvSpPr txBox="1">
            <a:spLocks noGrp="1"/>
          </p:cNvSpPr>
          <p:nvPr>
            <p:ph type="body" idx="1"/>
          </p:nvPr>
        </p:nvSpPr>
        <p:spPr>
          <a:xfrm rot="5400000">
            <a:off x="4114800" y="-1171786"/>
            <a:ext cx="4023360" cy="100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Google Shape;86;p11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1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1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2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2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2"/>
          <p:cNvSpPr txBox="1">
            <a:spLocks noGrp="1"/>
          </p:cNvSpPr>
          <p:nvPr>
            <p:ph type="title"/>
          </p:nvPr>
        </p:nvSpPr>
        <p:spPr>
          <a:xfrm rot="5400000">
            <a:off x="7159401" y="1977801"/>
            <a:ext cx="575989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3" name="Google Shape;93;p12"/>
          <p:cNvSpPr txBox="1">
            <a:spLocks noGrp="1"/>
          </p:cNvSpPr>
          <p:nvPr>
            <p:ph type="body" idx="1"/>
          </p:nvPr>
        </p:nvSpPr>
        <p:spPr>
          <a:xfrm rot="5400000">
            <a:off x="1825401" y="-574899"/>
            <a:ext cx="575989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12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Google Shape;95;p12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Google Shape;96;p12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bg>
      <p:bgPr>
        <a:solidFill>
          <a:schemeClr val="lt1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4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sz="80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37" name="Google Shape;37;p4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4937760" cy="4023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2"/>
          </p:nvPr>
        </p:nvSpPr>
        <p:spPr>
          <a:xfrm>
            <a:off x="6217920" y="1845735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  <a:defRPr sz="18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6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2"/>
          </p:nvPr>
        </p:nvSpPr>
        <p:spPr>
          <a:xfrm>
            <a:off x="1097280" y="2582335"/>
            <a:ext cx="4937760" cy="3286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body" idx="3"/>
          </p:nvPr>
        </p:nvSpPr>
        <p:spPr>
          <a:xfrm>
            <a:off x="6217920" y="1846052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  <a:defRPr sz="18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6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body" idx="4"/>
          </p:nvPr>
        </p:nvSpPr>
        <p:spPr>
          <a:xfrm>
            <a:off x="6217920" y="2582334"/>
            <a:ext cx="4937760" cy="3286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8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9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9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sz="36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body" idx="1"/>
          </p:nvPr>
        </p:nvSpPr>
        <p:spPr>
          <a:xfrm>
            <a:off x="4800600" y="731520"/>
            <a:ext cx="649224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body" idx="2"/>
          </p:nvPr>
        </p:nvSpPr>
        <p:spPr>
          <a:xfrm>
            <a:off x="457200" y="2926080"/>
            <a:ext cx="3200400" cy="3379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None/>
              <a:defRPr sz="1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alibri"/>
              <a:buNone/>
              <a:defRPr sz="1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dt" idx="10"/>
          </p:nvPr>
        </p:nvSpPr>
        <p:spPr>
          <a:xfrm>
            <a:off x="465512" y="6459785"/>
            <a:ext cx="2618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9"/>
          <p:cNvSpPr txBox="1">
            <a:spLocks noGrp="1"/>
          </p:cNvSpPr>
          <p:nvPr>
            <p:ph type="ftr" idx="11"/>
          </p:nvPr>
        </p:nvSpPr>
        <p:spPr>
          <a:xfrm>
            <a:off x="4800600" y="6459785"/>
            <a:ext cx="4648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9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0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0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sz="36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8" name="Google Shape;78;p10"/>
          <p:cNvSpPr>
            <a:spLocks noGrp="1"/>
          </p:cNvSpPr>
          <p:nvPr>
            <p:ph type="pic" idx="2"/>
          </p:nvPr>
        </p:nvSpPr>
        <p:spPr>
          <a:xfrm>
            <a:off x="15" y="0"/>
            <a:ext cx="12191985" cy="4915076"/>
          </a:xfrm>
          <a:prstGeom prst="rect">
            <a:avLst/>
          </a:prstGeom>
          <a:solidFill>
            <a:srgbClr val="BECAD4"/>
          </a:solidFill>
          <a:ln>
            <a:noFill/>
          </a:ln>
        </p:spPr>
        <p:txBody>
          <a:bodyPr spcFirstLastPara="1" wrap="square" lIns="457200" tIns="457200" rIns="0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  <a:defRPr sz="2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10"/>
          <p:cNvSpPr txBox="1">
            <a:spLocks noGrp="1"/>
          </p:cNvSpPr>
          <p:nvPr>
            <p:ph type="body" idx="1"/>
          </p:nvPr>
        </p:nvSpPr>
        <p:spPr>
          <a:xfrm>
            <a:off x="1097280" y="5907024"/>
            <a:ext cx="10113264" cy="594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None/>
              <a:defRPr sz="1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alibri"/>
              <a:buNone/>
              <a:defRPr sz="1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10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0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10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7;p1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13" name="Google Shape;13;p1"/>
          <p:cNvCxnSpPr/>
          <p:nvPr/>
        </p:nvCxnSpPr>
        <p:spPr>
          <a:xfrm>
            <a:off x="1193532" y="1737845"/>
            <a:ext cx="996696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le.bris.ac.uk/ultra/courses/_263550_1/outline/course-settings?courseId=_263550_1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le.bris.ac.uk/ultra/courses/_263550_1/outline/course-settings?courseId=_263550_1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le.bris.ac.uk/ultra/courses/_263550_1/outline/course-settings?courseId=_263550_1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le.bris.ac.uk/ultra/courses/_263550_1/outline/course-settings?courseId=_263550_1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0.xml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1.xml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2.xml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3.xml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4.xml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5.xml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6.xml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7.xml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8.xml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le.bris.ac.uk/ultra/courses/_263550_1/outline/course-settings?courseId=_263550_1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0.xml"/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1.xml"/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2.xml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3.xml"/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4.xml"/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5.xml"/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6.xml"/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7.xml"/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8.xml"/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le.bris.ac.uk/ultra/courses/_263550_1/outline/course-settings?courseId=_263550_1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0.xml"/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1.xml"/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2.xml"/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3.xml"/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4.xml"/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5.xml"/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6.xml"/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7.xml"/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8.xml"/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le.bris.ac.uk/ultra/courses/_263550_1/outline/course-settings?courseId=_263550_1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0.xml"/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1.xml"/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2.xml"/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3.xml"/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4.xml"/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5.xml"/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6.xml"/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7.xml"/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8.xml"/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le.bris.ac.uk/ultra/courses/_263550_1/outline/course-settings?courseId=_263550_1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0.xml"/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1.xml"/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2.xml"/><Relationship Id="rId1" Type="http://schemas.openxmlformats.org/officeDocument/2006/relationships/slideLayout" Target="../slideLayouts/slideLayout2.xml"/></Relationships>
</file>

<file path=ppt/slides/_rels/slide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3.xml"/><Relationship Id="rId1" Type="http://schemas.openxmlformats.org/officeDocument/2006/relationships/slideLayout" Target="../slideLayouts/slideLayout2.xml"/></Relationships>
</file>

<file path=ppt/slides/_rels/slide1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4.xml"/><Relationship Id="rId1" Type="http://schemas.openxmlformats.org/officeDocument/2006/relationships/slideLayout" Target="../slideLayouts/slideLayout2.xml"/></Relationships>
</file>

<file path=ppt/slides/_rels/slide1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5.xml"/><Relationship Id="rId1" Type="http://schemas.openxmlformats.org/officeDocument/2006/relationships/slideLayout" Target="../slideLayouts/slideLayout2.xml"/></Relationships>
</file>

<file path=ppt/slides/_rels/slide1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6.xml"/><Relationship Id="rId1" Type="http://schemas.openxmlformats.org/officeDocument/2006/relationships/slideLayout" Target="../slideLayouts/slideLayout2.xml"/></Relationships>
</file>

<file path=ppt/slides/_rels/slide1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7.xml"/><Relationship Id="rId1" Type="http://schemas.openxmlformats.org/officeDocument/2006/relationships/slideLayout" Target="../slideLayouts/slideLayout2.xml"/></Relationships>
</file>

<file path=ppt/slides/_rels/slide1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8.xml"/><Relationship Id="rId1" Type="http://schemas.openxmlformats.org/officeDocument/2006/relationships/slideLayout" Target="../slideLayouts/slideLayout2.xml"/></Relationships>
</file>

<file path=ppt/slides/_rels/slide1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le.bris.ac.uk/ultra/courses/_263550_1/outline/course-settings?courseId=_263550_1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0.xml"/><Relationship Id="rId1" Type="http://schemas.openxmlformats.org/officeDocument/2006/relationships/slideLayout" Target="../slideLayouts/slideLayout2.xml"/></Relationships>
</file>

<file path=ppt/slides/_rels/slide1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1.xml"/><Relationship Id="rId1" Type="http://schemas.openxmlformats.org/officeDocument/2006/relationships/slideLayout" Target="../slideLayouts/slideLayout2.xml"/></Relationships>
</file>

<file path=ppt/slides/_rels/slide1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2.xml"/><Relationship Id="rId1" Type="http://schemas.openxmlformats.org/officeDocument/2006/relationships/slideLayout" Target="../slideLayouts/slideLayout2.xml"/></Relationships>
</file>

<file path=ppt/slides/_rels/slide1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3.xml"/><Relationship Id="rId1" Type="http://schemas.openxmlformats.org/officeDocument/2006/relationships/slideLayout" Target="../slideLayouts/slideLayout2.xml"/></Relationships>
</file>

<file path=ppt/slides/_rels/slide1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4.xml"/><Relationship Id="rId1" Type="http://schemas.openxmlformats.org/officeDocument/2006/relationships/slideLayout" Target="../slideLayouts/slideLayout2.xml"/></Relationships>
</file>

<file path=ppt/slides/_rels/slide1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5.xml"/><Relationship Id="rId1" Type="http://schemas.openxmlformats.org/officeDocument/2006/relationships/slideLayout" Target="../slideLayouts/slideLayout2.xml"/></Relationships>
</file>

<file path=ppt/slides/_rels/slide1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6.xml"/><Relationship Id="rId1" Type="http://schemas.openxmlformats.org/officeDocument/2006/relationships/slideLayout" Target="../slideLayouts/slideLayout2.xml"/></Relationships>
</file>

<file path=ppt/slides/_rels/slide1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7.xml"/><Relationship Id="rId1" Type="http://schemas.openxmlformats.org/officeDocument/2006/relationships/slideLayout" Target="../slideLayouts/slideLayout2.xml"/></Relationships>
</file>

<file path=ppt/slides/_rels/slide1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8.xml"/><Relationship Id="rId1" Type="http://schemas.openxmlformats.org/officeDocument/2006/relationships/slideLayout" Target="../slideLayouts/slideLayout2.xml"/></Relationships>
</file>

<file path=ppt/slides/_rels/slide1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le.bris.ac.uk/ultra/courses/_263550_1/outline/course-settings?courseId=_263550_1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0.xml"/><Relationship Id="rId1" Type="http://schemas.openxmlformats.org/officeDocument/2006/relationships/slideLayout" Target="../slideLayouts/slideLayout2.xml"/></Relationships>
</file>

<file path=ppt/slides/_rels/slide2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1.xml"/><Relationship Id="rId1" Type="http://schemas.openxmlformats.org/officeDocument/2006/relationships/slideLayout" Target="../slideLayouts/slideLayout2.xml"/></Relationships>
</file>

<file path=ppt/slides/_rels/slide2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2.xml"/><Relationship Id="rId1" Type="http://schemas.openxmlformats.org/officeDocument/2006/relationships/slideLayout" Target="../slideLayouts/slideLayout2.xml"/></Relationships>
</file>

<file path=ppt/slides/_rels/slide2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3.xml"/><Relationship Id="rId1" Type="http://schemas.openxmlformats.org/officeDocument/2006/relationships/slideLayout" Target="../slideLayouts/slideLayout2.xml"/></Relationships>
</file>

<file path=ppt/slides/_rels/slide2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4.xml"/><Relationship Id="rId1" Type="http://schemas.openxmlformats.org/officeDocument/2006/relationships/slideLayout" Target="../slideLayouts/slideLayout2.xml"/></Relationships>
</file>

<file path=ppt/slides/_rels/slide2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5.xml"/><Relationship Id="rId1" Type="http://schemas.openxmlformats.org/officeDocument/2006/relationships/slideLayout" Target="../slideLayouts/slideLayout2.xml"/></Relationships>
</file>

<file path=ppt/slides/_rels/slide2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6.xml"/><Relationship Id="rId1" Type="http://schemas.openxmlformats.org/officeDocument/2006/relationships/slideLayout" Target="../slideLayouts/slideLayout2.xml"/></Relationships>
</file>

<file path=ppt/slides/_rels/slide2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7.xml"/><Relationship Id="rId1" Type="http://schemas.openxmlformats.org/officeDocument/2006/relationships/slideLayout" Target="../slideLayouts/slideLayout2.xml"/></Relationships>
</file>

<file path=ppt/slides/_rels/slide2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8.xml"/><Relationship Id="rId1" Type="http://schemas.openxmlformats.org/officeDocument/2006/relationships/slideLayout" Target="../slideLayouts/slideLayout2.xml"/></Relationships>
</file>

<file path=ppt/slides/_rels/slide2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git@github.com:TomMaullin/SCIF10002-2025.git" TargetMode="External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hyperlink" Target="https://www.ole.bris.ac.uk/ultra/courses/_263550_1/outline/course-settings?courseId=_263550_1" TargetMode="External"/></Relationships>
</file>

<file path=ppt/slides/_rels/slide2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3.xml"/><Relationship Id="rId1" Type="http://schemas.openxmlformats.org/officeDocument/2006/relationships/slideLayout" Target="../slideLayouts/slideLayout2.xml"/></Relationships>
</file>

<file path=ppt/slides/_rels/slide2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4.xml"/><Relationship Id="rId1" Type="http://schemas.openxmlformats.org/officeDocument/2006/relationships/slideLayout" Target="../slideLayouts/slideLayout2.xml"/></Relationships>
</file>

<file path=ppt/slides/_rels/slide2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5.xml"/><Relationship Id="rId1" Type="http://schemas.openxmlformats.org/officeDocument/2006/relationships/slideLayout" Target="../slideLayouts/slideLayout2.xml"/></Relationships>
</file>

<file path=ppt/slides/_rels/slide2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6.xml"/><Relationship Id="rId1" Type="http://schemas.openxmlformats.org/officeDocument/2006/relationships/slideLayout" Target="../slideLayouts/slideLayout2.xml"/></Relationships>
</file>

<file path=ppt/slides/_rels/slide2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7.xml"/><Relationship Id="rId1" Type="http://schemas.openxmlformats.org/officeDocument/2006/relationships/slideLayout" Target="../slideLayouts/slideLayout2.xml"/></Relationships>
</file>

<file path=ppt/slides/_rels/slide2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8.xml"/><Relationship Id="rId1" Type="http://schemas.openxmlformats.org/officeDocument/2006/relationships/slideLayout" Target="../slideLayouts/slideLayout2.xml"/></Relationships>
</file>

<file path=ppt/slides/_rels/slide2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git@github.com:TomMaullin/SCIF10002-2025.git" TargetMode="External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hyperlink" Target="https://www.ole.bris.ac.uk/ultra/courses/_263550_1/outline/course-settings?courseId=_263550_1" TargetMode="External"/></Relationships>
</file>

<file path=ppt/slides/_rels/slide2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0.xml"/><Relationship Id="rId1" Type="http://schemas.openxmlformats.org/officeDocument/2006/relationships/slideLayout" Target="../slideLayouts/slideLayout2.xml"/></Relationships>
</file>

<file path=ppt/slides/_rels/slide2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1.xml"/><Relationship Id="rId1" Type="http://schemas.openxmlformats.org/officeDocument/2006/relationships/slideLayout" Target="../slideLayouts/slideLayout2.xml"/></Relationships>
</file>

<file path=ppt/slides/_rels/slide2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2.xml"/><Relationship Id="rId1" Type="http://schemas.openxmlformats.org/officeDocument/2006/relationships/slideLayout" Target="../slideLayouts/slideLayout2.xml"/></Relationships>
</file>

<file path=ppt/slides/_rels/slide2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3.xml"/><Relationship Id="rId1" Type="http://schemas.openxmlformats.org/officeDocument/2006/relationships/slideLayout" Target="../slideLayouts/slideLayout2.xml"/></Relationships>
</file>

<file path=ppt/slides/_rels/slide2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4.xml"/><Relationship Id="rId1" Type="http://schemas.openxmlformats.org/officeDocument/2006/relationships/slideLayout" Target="../slideLayouts/slideLayout2.xml"/></Relationships>
</file>

<file path=ppt/slides/_rels/slide2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5.xml"/><Relationship Id="rId1" Type="http://schemas.openxmlformats.org/officeDocument/2006/relationships/slideLayout" Target="../slideLayouts/slideLayout2.xml"/></Relationships>
</file>

<file path=ppt/slides/_rels/slide2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6.xml"/><Relationship Id="rId1" Type="http://schemas.openxmlformats.org/officeDocument/2006/relationships/slideLayout" Target="../slideLayouts/slideLayout2.xml"/></Relationships>
</file>

<file path=ppt/slides/_rels/slide2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7.xml"/><Relationship Id="rId1" Type="http://schemas.openxmlformats.org/officeDocument/2006/relationships/slideLayout" Target="../slideLayouts/slideLayout2.xml"/></Relationships>
</file>

<file path=ppt/slides/_rels/slide2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8.xml"/><Relationship Id="rId1" Type="http://schemas.openxmlformats.org/officeDocument/2006/relationships/slideLayout" Target="../slideLayouts/slideLayout2.xml"/></Relationships>
</file>

<file path=ppt/slides/_rels/slide2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3"/>
          <p:cNvSpPr txBox="1">
            <a:spLocks noGrp="1"/>
          </p:cNvSpPr>
          <p:nvPr>
            <p:ph type="ctrTitle"/>
          </p:nvPr>
        </p:nvSpPr>
        <p:spPr>
          <a:xfrm>
            <a:off x="956602" y="1639558"/>
            <a:ext cx="10359000" cy="13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800"/>
              <a:buFont typeface="Calibri"/>
              <a:buNone/>
            </a:pPr>
            <a:r>
              <a:rPr lang="en-GB" sz="3000" b="1" dirty="0"/>
              <a:t>Lecture 3: </a:t>
            </a:r>
            <a:endParaRPr sz="3000" b="1" dirty="0"/>
          </a:p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800"/>
              <a:buFont typeface="Calibri"/>
              <a:buNone/>
            </a:pPr>
            <a:endParaRPr sz="3000" b="1" dirty="0"/>
          </a:p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800"/>
              <a:buFont typeface="Calibri"/>
              <a:buNone/>
            </a:pPr>
            <a:r>
              <a:rPr lang="en-GB" sz="3000" dirty="0"/>
              <a:t>Loops</a:t>
            </a:r>
            <a:endParaRPr sz="3000" dirty="0"/>
          </a:p>
        </p:txBody>
      </p:sp>
      <p:sp>
        <p:nvSpPr>
          <p:cNvPr id="102" name="Google Shape;102;p13"/>
          <p:cNvSpPr txBox="1"/>
          <p:nvPr/>
        </p:nvSpPr>
        <p:spPr>
          <a:xfrm>
            <a:off x="2897084" y="3907028"/>
            <a:ext cx="8280600" cy="17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SCIF10002 – Introduction to Coding and Data 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Tom Maullin-Sapey</a:t>
            </a:r>
            <a:endParaRPr sz="1800"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r>
              <a:rPr lang="en-GB" sz="1800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October 2025</a:t>
            </a:r>
            <a:endParaRPr sz="18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3"/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0/9</a:t>
            </a:r>
            <a:endParaRPr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>
          <a:extLst>
            <a:ext uri="{FF2B5EF4-FFF2-40B4-BE49-F238E27FC236}">
              <a16:creationId xmlns:a16="http://schemas.microsoft.com/office/drawing/2014/main" id="{7F36FD67-E622-B8B0-C7C3-2F75E897E8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954D1EA-C142-1A06-CCF8-276D36CB4E69}"/>
              </a:ext>
            </a:extLst>
          </p:cNvPr>
          <p:cNvSpPr/>
          <p:nvPr/>
        </p:nvSpPr>
        <p:spPr>
          <a:xfrm>
            <a:off x="489858" y="1273629"/>
            <a:ext cx="11332028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9" name="Google Shape;149;p19">
            <a:extLst>
              <a:ext uri="{FF2B5EF4-FFF2-40B4-BE49-F238E27FC236}">
                <a16:creationId xmlns:a16="http://schemas.microsoft.com/office/drawing/2014/main" id="{F1DFA6CF-A72E-876D-D99A-B48042375CE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1099" y="15801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Recap: Accessing </a:t>
            </a:r>
            <a:r>
              <a:rPr lang="en-GB" dirty="0" err="1"/>
              <a:t>Noteable</a:t>
            </a:r>
            <a:endParaRPr dirty="0"/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98574B88-02CB-9E29-0EAE-B3EDC901B1A0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2/9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713587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7B895B92-E3CE-0F28-9D1D-DB890867A1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5083F3D9-8DFC-3504-2C97-ED1E1C11CE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200" y="270000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For Loops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0065F2A9-81DF-A010-1B98-441F36423072}"/>
              </a:ext>
            </a:extLst>
          </p:cNvPr>
          <p:cNvSpPr txBox="1"/>
          <p:nvPr/>
        </p:nvSpPr>
        <p:spPr>
          <a:xfrm>
            <a:off x="1176379" y="1882572"/>
            <a:ext cx="685109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for loop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lets you run code for every element in an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b="1" i="1" dirty="0" err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iterable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object</a:t>
            </a:r>
            <a:b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8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Let’s look at an example:</a:t>
            </a:r>
            <a:endParaRPr lang="en-GB" sz="1800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A4C8F418-24D7-BC60-3CDE-A0CC0B1AB710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6/9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104940-73EA-6D7F-F1BA-73F99B16FF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19174" y="3590772"/>
            <a:ext cx="4087731" cy="155874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1" name="Google Shape;198;p20">
            <a:extLst>
              <a:ext uri="{FF2B5EF4-FFF2-40B4-BE49-F238E27FC236}">
                <a16:creationId xmlns:a16="http://schemas.microsoft.com/office/drawing/2014/main" id="{E4737ACF-F81D-D708-8C6C-CD74F9B12257}"/>
              </a:ext>
            </a:extLst>
          </p:cNvPr>
          <p:cNvSpPr txBox="1"/>
          <p:nvPr/>
        </p:nvSpPr>
        <p:spPr>
          <a:xfrm>
            <a:off x="7483209" y="3429000"/>
            <a:ext cx="3532412" cy="2339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This code will print: 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GB" sz="20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01289917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5755298E-62BC-F24E-E267-86A6F8BFBA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54FD30CB-67BA-4D59-EA2C-F098F7CFF00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200" y="270000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For Loops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914E9473-B360-6CA3-7EEA-00F10AEF4B6B}"/>
              </a:ext>
            </a:extLst>
          </p:cNvPr>
          <p:cNvSpPr txBox="1"/>
          <p:nvPr/>
        </p:nvSpPr>
        <p:spPr>
          <a:xfrm>
            <a:off x="1176379" y="1882572"/>
            <a:ext cx="685109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for loop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lets you run code for every element in an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b="1" i="1" dirty="0" err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iterable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object</a:t>
            </a:r>
            <a:b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8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Let’s look at an example:</a:t>
            </a:r>
            <a:endParaRPr lang="en-GB" sz="1800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97ECA2CC-E673-6975-2D24-ACA5B4CDB4AB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6/9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23527A-7631-EDB8-27BD-EF7CE943A2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19174" y="3590772"/>
            <a:ext cx="4087731" cy="155874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1" name="Google Shape;198;p20">
            <a:extLst>
              <a:ext uri="{FF2B5EF4-FFF2-40B4-BE49-F238E27FC236}">
                <a16:creationId xmlns:a16="http://schemas.microsoft.com/office/drawing/2014/main" id="{E39E6B49-F025-717C-6CFF-13B0AD31874B}"/>
              </a:ext>
            </a:extLst>
          </p:cNvPr>
          <p:cNvSpPr txBox="1"/>
          <p:nvPr/>
        </p:nvSpPr>
        <p:spPr>
          <a:xfrm>
            <a:off x="7483209" y="3429000"/>
            <a:ext cx="3532412" cy="2339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This code will print: 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GB" sz="20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104989185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79E53DB5-2A15-3466-CE08-6945DC227D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D4753020-00E5-B038-E417-BA0022477A7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200" y="270000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For Loops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0D304768-D140-9F99-FD8B-27BE773B57B3}"/>
              </a:ext>
            </a:extLst>
          </p:cNvPr>
          <p:cNvSpPr txBox="1"/>
          <p:nvPr/>
        </p:nvSpPr>
        <p:spPr>
          <a:xfrm>
            <a:off x="1176379" y="1882572"/>
            <a:ext cx="685109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for loop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lets you run code for every element in an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b="1" i="1" dirty="0" err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iterable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object</a:t>
            </a:r>
            <a:b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8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Let’s look at an example:</a:t>
            </a:r>
            <a:endParaRPr lang="en-GB" sz="1800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B0A51092-2CAF-91D4-7F65-3AA51BEB918A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6/9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1EF013-1DAA-A02A-36D3-15D3ADC687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19174" y="3590772"/>
            <a:ext cx="4087731" cy="155874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1" name="Google Shape;198;p20">
            <a:extLst>
              <a:ext uri="{FF2B5EF4-FFF2-40B4-BE49-F238E27FC236}">
                <a16:creationId xmlns:a16="http://schemas.microsoft.com/office/drawing/2014/main" id="{BD92598C-A28D-0402-0A3E-8D1247804ADF}"/>
              </a:ext>
            </a:extLst>
          </p:cNvPr>
          <p:cNvSpPr txBox="1"/>
          <p:nvPr/>
        </p:nvSpPr>
        <p:spPr>
          <a:xfrm>
            <a:off x="7483209" y="3429000"/>
            <a:ext cx="3532412" cy="2339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This code will print: 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GB" sz="20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140092653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02F57F52-7769-4D32-1851-898D594E5C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F68A5083-0482-07AA-AAB7-C64DD344839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200" y="270000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For Loops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B4D79CB5-FB67-C065-35D9-D10B86555BCB}"/>
              </a:ext>
            </a:extLst>
          </p:cNvPr>
          <p:cNvSpPr txBox="1"/>
          <p:nvPr/>
        </p:nvSpPr>
        <p:spPr>
          <a:xfrm>
            <a:off x="1176379" y="1882572"/>
            <a:ext cx="685109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for loop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lets you run code for every element in an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b="1" i="1" dirty="0" err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iterable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object</a:t>
            </a:r>
            <a:b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8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Let’s look at an example:</a:t>
            </a:r>
            <a:endParaRPr lang="en-GB" sz="1800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F5CA7AEE-889A-92FD-43B0-B6E1D3742AC1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6/9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B2FD59-0D96-3105-5E11-4EE04594AD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19174" y="3590772"/>
            <a:ext cx="4087731" cy="155874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1" name="Google Shape;198;p20">
            <a:extLst>
              <a:ext uri="{FF2B5EF4-FFF2-40B4-BE49-F238E27FC236}">
                <a16:creationId xmlns:a16="http://schemas.microsoft.com/office/drawing/2014/main" id="{C9733987-E885-CDDE-F203-8E13CDD27E3E}"/>
              </a:ext>
            </a:extLst>
          </p:cNvPr>
          <p:cNvSpPr txBox="1"/>
          <p:nvPr/>
        </p:nvSpPr>
        <p:spPr>
          <a:xfrm>
            <a:off x="7483209" y="3429000"/>
            <a:ext cx="3532412" cy="2339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This code will print: 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GB" sz="20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87504183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90DC4F6B-79E9-9839-79A6-D8FBC81690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52F6329D-118F-71FD-2847-7E85E2A6AC3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200" y="270000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For Loops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34098161-87A7-1906-7423-7E62CF005254}"/>
              </a:ext>
            </a:extLst>
          </p:cNvPr>
          <p:cNvSpPr txBox="1"/>
          <p:nvPr/>
        </p:nvSpPr>
        <p:spPr>
          <a:xfrm>
            <a:off x="1176379" y="1882572"/>
            <a:ext cx="685109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for loop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lets you run code for every element in an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b="1" i="1" dirty="0" err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iterable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object</a:t>
            </a:r>
            <a:b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8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Let’s look at an example:</a:t>
            </a:r>
            <a:endParaRPr lang="en-GB" sz="1800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EB9A43C1-D4F7-0092-CE3D-BCD7E918C637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6/9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119727-EC3D-01B7-3982-F79F1A26F3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19174" y="3590772"/>
            <a:ext cx="4087731" cy="155874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1" name="Google Shape;198;p20">
            <a:extLst>
              <a:ext uri="{FF2B5EF4-FFF2-40B4-BE49-F238E27FC236}">
                <a16:creationId xmlns:a16="http://schemas.microsoft.com/office/drawing/2014/main" id="{4877F5ED-706B-DA0D-6399-6721EB59A09A}"/>
              </a:ext>
            </a:extLst>
          </p:cNvPr>
          <p:cNvSpPr txBox="1"/>
          <p:nvPr/>
        </p:nvSpPr>
        <p:spPr>
          <a:xfrm>
            <a:off x="7483209" y="3429000"/>
            <a:ext cx="3532412" cy="2339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This code will print: 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GB" sz="20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500782934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1F4FC999-2A12-914B-50D3-E208FD2A8D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78D51420-2CBD-3EA4-A143-94790B614DC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200" y="270000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For Loops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0E756499-1A82-850A-2F1D-2FF81BD19A86}"/>
              </a:ext>
            </a:extLst>
          </p:cNvPr>
          <p:cNvSpPr txBox="1"/>
          <p:nvPr/>
        </p:nvSpPr>
        <p:spPr>
          <a:xfrm>
            <a:off x="1176379" y="1882572"/>
            <a:ext cx="685109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for loop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lets you run code for every element in an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b="1" i="1" dirty="0" err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iterable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object</a:t>
            </a:r>
            <a:b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8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Let’s look at an example:</a:t>
            </a:r>
            <a:endParaRPr lang="en-GB" sz="1800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C19B459C-C7DC-B66E-A4BB-217241578F37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6/9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500AAC-7C30-5669-6353-BCE40ADA95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19174" y="3590772"/>
            <a:ext cx="4087731" cy="155874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74125907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713ACB12-6ABE-B438-70CD-6F95D97465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3B1A98C6-47B3-D30F-8B73-6926D13F4BB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200" y="270000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While Loops</a:t>
            </a:r>
            <a:endParaRPr dirty="0"/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FEB7575E-DF42-B58A-828D-774FDFD3882E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7/9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221151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4AA97F07-2738-AFF9-3827-530E4FE669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60E6DFF6-3742-638B-6913-3B4707C2717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200" y="270000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While Loops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64B66914-301E-E38B-60A2-54761FECD796}"/>
              </a:ext>
            </a:extLst>
          </p:cNvPr>
          <p:cNvSpPr txBox="1"/>
          <p:nvPr/>
        </p:nvSpPr>
        <p:spPr>
          <a:xfrm>
            <a:off x="1176379" y="1882572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while loop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lets you run code repeatedly so long as a Boolean statement is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F14A4D7A-34A8-D3EE-46AC-841D3351675D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7/9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472751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FA37164B-A6DA-31D4-78A1-038D166892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9DB9861D-1559-15AB-12EB-FE56A855829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200" y="270000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While Loops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D30696B2-6A30-41A3-0941-1A14298A90D6}"/>
              </a:ext>
            </a:extLst>
          </p:cNvPr>
          <p:cNvSpPr txBox="1"/>
          <p:nvPr/>
        </p:nvSpPr>
        <p:spPr>
          <a:xfrm>
            <a:off x="1176379" y="1882572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while loop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lets you run code repeatedly so long as a Boolean statement is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3E9E01E8-5724-8209-34FB-99539F099FE3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7/9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17B725-72E4-FEE3-4049-712028009F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63486" y="3064117"/>
            <a:ext cx="3918858" cy="25760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0CF263F-9EB5-0ADA-FD48-3E23BC2854C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13331" y="3154651"/>
            <a:ext cx="3819167" cy="239496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6921120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76D1FCD5-BE32-64F8-DBF1-326C1A70C4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799453FE-3263-9106-AD14-9D1DCE33B19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200" y="270000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While Loops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93628312-9BF2-13CC-C454-C4D2CBA59428}"/>
              </a:ext>
            </a:extLst>
          </p:cNvPr>
          <p:cNvSpPr txBox="1"/>
          <p:nvPr/>
        </p:nvSpPr>
        <p:spPr>
          <a:xfrm>
            <a:off x="1176379" y="1882572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while loop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lets you run code repeatedly so long as a Boolean statement is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04ACB77D-7523-82D1-24A9-5EB14C29DF63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7/9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E9E00B-F9A0-8F35-E56E-B385A6375A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63486" y="3064117"/>
            <a:ext cx="3918858" cy="257603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2159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>
          <a:extLst>
            <a:ext uri="{FF2B5EF4-FFF2-40B4-BE49-F238E27FC236}">
              <a16:creationId xmlns:a16="http://schemas.microsoft.com/office/drawing/2014/main" id="{4F648853-39A4-B5C7-E3FB-90D49FF86B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4CF3B72-1AB3-2315-857C-67DEFD0A7227}"/>
              </a:ext>
            </a:extLst>
          </p:cNvPr>
          <p:cNvSpPr/>
          <p:nvPr/>
        </p:nvSpPr>
        <p:spPr>
          <a:xfrm>
            <a:off x="489858" y="1273629"/>
            <a:ext cx="11332028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9" name="Google Shape;149;p19">
            <a:extLst>
              <a:ext uri="{FF2B5EF4-FFF2-40B4-BE49-F238E27FC236}">
                <a16:creationId xmlns:a16="http://schemas.microsoft.com/office/drawing/2014/main" id="{187B7846-9575-836C-2A77-B27BCFA6A11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1099" y="15801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Recap: Accessing </a:t>
            </a:r>
            <a:r>
              <a:rPr lang="en-GB" dirty="0" err="1"/>
              <a:t>Noteable</a:t>
            </a:r>
            <a:endParaRPr dirty="0"/>
          </a:p>
        </p:txBody>
      </p:sp>
      <p:sp>
        <p:nvSpPr>
          <p:cNvPr id="150" name="Google Shape;150;p19">
            <a:extLst>
              <a:ext uri="{FF2B5EF4-FFF2-40B4-BE49-F238E27FC236}">
                <a16:creationId xmlns:a16="http://schemas.microsoft.com/office/drawing/2014/main" id="{6496DED1-00D0-E851-080A-A45C1BF24A23}"/>
              </a:ext>
            </a:extLst>
          </p:cNvPr>
          <p:cNvSpPr txBox="1"/>
          <p:nvPr/>
        </p:nvSpPr>
        <p:spPr>
          <a:xfrm>
            <a:off x="489858" y="1803052"/>
            <a:ext cx="6708926" cy="3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Open Blackboard</a:t>
            </a:r>
            <a:br>
              <a:rPr lang="en-GB" sz="2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84200" lvl="1">
              <a:lnSpc>
                <a:spcPct val="90000"/>
              </a:lnSpc>
              <a:buClr>
                <a:srgbClr val="1CADE4"/>
              </a:buClr>
              <a:buSzPts val="1600"/>
            </a:pPr>
            <a:endParaRPr lang="en-GB" sz="1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41400" lvl="2">
              <a:lnSpc>
                <a:spcPct val="90000"/>
              </a:lnSpc>
              <a:buClr>
                <a:srgbClr val="1CADE4"/>
              </a:buClr>
              <a:buSzPts val="1600"/>
            </a:pP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endParaRPr lang="en-GB" sz="16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endParaRPr lang="en-GB" sz="2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br>
              <a:rPr lang="en-GB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endParaRPr sz="12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103;p13">
            <a:extLst>
              <a:ext uri="{FF2B5EF4-FFF2-40B4-BE49-F238E27FC236}">
                <a16:creationId xmlns:a16="http://schemas.microsoft.com/office/drawing/2014/main" id="{E6638580-C00D-6111-8F71-32C50DEA4893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2/9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309031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1F88F5A1-1CAF-1501-BF02-34149F0D02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8478D87E-CBF2-DC17-E237-44D7FAF361D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200" y="270000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While Loops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66931FD6-179A-0110-1C1B-658AF50C91A2}"/>
              </a:ext>
            </a:extLst>
          </p:cNvPr>
          <p:cNvSpPr txBox="1"/>
          <p:nvPr/>
        </p:nvSpPr>
        <p:spPr>
          <a:xfrm>
            <a:off x="1176379" y="1882572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while loop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lets you run code repeatedly so long as a Boolean statement is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64A02CE7-EF63-AA0E-6836-E5D354644400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7/9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B5BA5D-D53B-0E1D-579D-863F1DBDB0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63486" y="3064117"/>
            <a:ext cx="3918858" cy="25760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Google Shape;200;p20">
            <a:extLst>
              <a:ext uri="{FF2B5EF4-FFF2-40B4-BE49-F238E27FC236}">
                <a16:creationId xmlns:a16="http://schemas.microsoft.com/office/drawing/2014/main" id="{D0DBEEE5-ECFA-3082-A8B9-D08ED71B1EBA}"/>
              </a:ext>
            </a:extLst>
          </p:cNvPr>
          <p:cNvSpPr/>
          <p:nvPr/>
        </p:nvSpPr>
        <p:spPr>
          <a:xfrm>
            <a:off x="1814612" y="4342598"/>
            <a:ext cx="615864" cy="320040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98;p20">
            <a:extLst>
              <a:ext uri="{FF2B5EF4-FFF2-40B4-BE49-F238E27FC236}">
                <a16:creationId xmlns:a16="http://schemas.microsoft.com/office/drawing/2014/main" id="{42FA273E-C8AF-AD94-3635-9221D9A81392}"/>
              </a:ext>
            </a:extLst>
          </p:cNvPr>
          <p:cNvSpPr txBox="1"/>
          <p:nvPr/>
        </p:nvSpPr>
        <p:spPr>
          <a:xfrm>
            <a:off x="1127838" y="5907488"/>
            <a:ext cx="3532412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“while” keyword</a:t>
            </a:r>
            <a:endParaRPr sz="20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49CAF2E-6883-9DCA-D1B6-327E9AE3DF1F}"/>
              </a:ext>
            </a:extLst>
          </p:cNvPr>
          <p:cNvCxnSpPr>
            <a:cxnSpLocks/>
          </p:cNvCxnSpPr>
          <p:nvPr/>
        </p:nvCxnSpPr>
        <p:spPr>
          <a:xfrm flipH="1" flipV="1">
            <a:off x="2025304" y="4758189"/>
            <a:ext cx="240376" cy="122313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3937908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D0584D52-1E40-D7AD-AF2B-8EE8DE976A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6C649D66-B91E-EEE2-92A5-19DF9656CB9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200" y="270000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While Loops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3E49341E-0916-A756-C578-CEF1E8FAFF3E}"/>
              </a:ext>
            </a:extLst>
          </p:cNvPr>
          <p:cNvSpPr txBox="1"/>
          <p:nvPr/>
        </p:nvSpPr>
        <p:spPr>
          <a:xfrm>
            <a:off x="1176379" y="1882572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while loop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lets you run code repeatedly so long as a Boolean statement is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42EA5A03-5DCC-1C40-09FA-38E671E30A92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7/9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4A50C3-9E4C-5507-6A00-9249F2517E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63486" y="3064117"/>
            <a:ext cx="3918858" cy="257603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79780242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93640F83-2663-5DD8-B377-3941608BF6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38F8BF83-B27D-7C21-7142-597653396B1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200" y="270000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While Loops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7362FC83-5DE1-AF36-CF93-9A4F5204EA46}"/>
              </a:ext>
            </a:extLst>
          </p:cNvPr>
          <p:cNvSpPr txBox="1"/>
          <p:nvPr/>
        </p:nvSpPr>
        <p:spPr>
          <a:xfrm>
            <a:off x="1176379" y="1882572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while loop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lets you run code repeatedly so long as a Boolean statement is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8A57FC99-5B1D-D17C-A906-636FB5732E8F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7/9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C3B9F7-3B8E-56C6-6217-E55BDC0563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63486" y="3064117"/>
            <a:ext cx="3918858" cy="25760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Google Shape;200;p20">
            <a:extLst>
              <a:ext uri="{FF2B5EF4-FFF2-40B4-BE49-F238E27FC236}">
                <a16:creationId xmlns:a16="http://schemas.microsoft.com/office/drawing/2014/main" id="{2F7303D0-76C1-D71E-0937-0817E3CC1B09}"/>
              </a:ext>
            </a:extLst>
          </p:cNvPr>
          <p:cNvSpPr/>
          <p:nvPr/>
        </p:nvSpPr>
        <p:spPr>
          <a:xfrm>
            <a:off x="3439668" y="4342598"/>
            <a:ext cx="190129" cy="320040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198;p20">
            <a:extLst>
              <a:ext uri="{FF2B5EF4-FFF2-40B4-BE49-F238E27FC236}">
                <a16:creationId xmlns:a16="http://schemas.microsoft.com/office/drawing/2014/main" id="{CA4F3F49-116B-6721-E7D6-58F93BD1BF6F}"/>
              </a:ext>
            </a:extLst>
          </p:cNvPr>
          <p:cNvSpPr txBox="1"/>
          <p:nvPr/>
        </p:nvSpPr>
        <p:spPr>
          <a:xfrm>
            <a:off x="5642309" y="4416432"/>
            <a:ext cx="3532412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Colon</a:t>
            </a:r>
            <a:endParaRPr sz="20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B713856-A04B-5931-533D-3EC85B8C6E99}"/>
              </a:ext>
            </a:extLst>
          </p:cNvPr>
          <p:cNvCxnSpPr>
            <a:cxnSpLocks/>
          </p:cNvCxnSpPr>
          <p:nvPr/>
        </p:nvCxnSpPr>
        <p:spPr>
          <a:xfrm flipH="1" flipV="1">
            <a:off x="3760442" y="4501080"/>
            <a:ext cx="3106380" cy="16155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4735466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AA64D179-ACA7-D3B5-9551-3167BEECD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1C5D54E0-D417-B7B1-3692-198F47B6B9F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200" y="270000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While Loops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CC5B1014-E824-48FC-149D-8CBF4E3677A9}"/>
              </a:ext>
            </a:extLst>
          </p:cNvPr>
          <p:cNvSpPr txBox="1"/>
          <p:nvPr/>
        </p:nvSpPr>
        <p:spPr>
          <a:xfrm>
            <a:off x="1176379" y="1882572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while loop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lets you run code repeatedly so long as a Boolean statement is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4E191A44-901A-5E53-FC2D-EF9077BFE609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7/9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F6E170-587A-E26A-9F2D-9148DE590A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63486" y="3064117"/>
            <a:ext cx="3918858" cy="257603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7602778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984B498D-1DD2-3756-A5E6-713C33A96F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76EB378A-06E0-1850-5AE3-9940C1013DE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200" y="270000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While Loops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1238C0E5-B3A9-FFCB-56D0-5CFA88D74C0C}"/>
              </a:ext>
            </a:extLst>
          </p:cNvPr>
          <p:cNvSpPr txBox="1"/>
          <p:nvPr/>
        </p:nvSpPr>
        <p:spPr>
          <a:xfrm>
            <a:off x="1176379" y="1882572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while loop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lets you run code repeatedly so long as a Boolean statement is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E5FF6E7C-E02B-DC88-FF81-A3CCCB8FFE5C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7/9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BA1876-3667-047B-1787-F31E3F6C00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63486" y="3064117"/>
            <a:ext cx="3918858" cy="25760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Google Shape;200;p20">
            <a:extLst>
              <a:ext uri="{FF2B5EF4-FFF2-40B4-BE49-F238E27FC236}">
                <a16:creationId xmlns:a16="http://schemas.microsoft.com/office/drawing/2014/main" id="{A8193ACF-433A-E209-51B8-FCFF710E124F}"/>
              </a:ext>
            </a:extLst>
          </p:cNvPr>
          <p:cNvSpPr/>
          <p:nvPr/>
        </p:nvSpPr>
        <p:spPr>
          <a:xfrm>
            <a:off x="1861239" y="3751910"/>
            <a:ext cx="2362418" cy="249513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198;p20">
            <a:extLst>
              <a:ext uri="{FF2B5EF4-FFF2-40B4-BE49-F238E27FC236}">
                <a16:creationId xmlns:a16="http://schemas.microsoft.com/office/drawing/2014/main" id="{A71148A3-4B82-9A01-33E6-8BE9DE9DB5A1}"/>
              </a:ext>
            </a:extLst>
          </p:cNvPr>
          <p:cNvSpPr txBox="1"/>
          <p:nvPr/>
        </p:nvSpPr>
        <p:spPr>
          <a:xfrm>
            <a:off x="6845050" y="3782200"/>
            <a:ext cx="3532412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Boolean Condition</a:t>
            </a:r>
            <a:endParaRPr sz="20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5DAC03C-E26D-C419-7945-0465DD6D1066}"/>
              </a:ext>
            </a:extLst>
          </p:cNvPr>
          <p:cNvCxnSpPr>
            <a:cxnSpLocks/>
          </p:cNvCxnSpPr>
          <p:nvPr/>
        </p:nvCxnSpPr>
        <p:spPr>
          <a:xfrm flipH="1" flipV="1">
            <a:off x="4321410" y="3864746"/>
            <a:ext cx="3187210" cy="13667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4861086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BE284C69-5CFF-A23E-4D04-9138D70239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3EA06645-1E70-E4E5-E31A-42C47ECA592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200" y="270000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While Loops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E8B8AF96-5717-1FC8-FAE7-DE5E01B8E4CA}"/>
              </a:ext>
            </a:extLst>
          </p:cNvPr>
          <p:cNvSpPr txBox="1"/>
          <p:nvPr/>
        </p:nvSpPr>
        <p:spPr>
          <a:xfrm>
            <a:off x="1176379" y="1882572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while loop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lets you run code repeatedly so long as a Boolean statement is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0FE57782-D6E4-9A12-C22C-7AB4C30FCC3A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7/9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E1D9C8-1026-5EF9-301E-E5ACC6BA01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63486" y="3064117"/>
            <a:ext cx="3918858" cy="25760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Google Shape;200;p20">
            <a:extLst>
              <a:ext uri="{FF2B5EF4-FFF2-40B4-BE49-F238E27FC236}">
                <a16:creationId xmlns:a16="http://schemas.microsoft.com/office/drawing/2014/main" id="{34CEBF4F-D50C-AEEE-7D90-5FC313CF220F}"/>
              </a:ext>
            </a:extLst>
          </p:cNvPr>
          <p:cNvSpPr/>
          <p:nvPr/>
        </p:nvSpPr>
        <p:spPr>
          <a:xfrm>
            <a:off x="1861239" y="3751910"/>
            <a:ext cx="2362418" cy="249513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198;p20">
            <a:extLst>
              <a:ext uri="{FF2B5EF4-FFF2-40B4-BE49-F238E27FC236}">
                <a16:creationId xmlns:a16="http://schemas.microsoft.com/office/drawing/2014/main" id="{16BA3ACE-32ED-1853-DCB0-24388F0D9727}"/>
              </a:ext>
            </a:extLst>
          </p:cNvPr>
          <p:cNvSpPr txBox="1"/>
          <p:nvPr/>
        </p:nvSpPr>
        <p:spPr>
          <a:xfrm>
            <a:off x="6845050" y="3782200"/>
            <a:ext cx="3532412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Boolean Condition</a:t>
            </a:r>
            <a:endParaRPr sz="20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1016510-229A-0969-968F-1413A59EA6EC}"/>
              </a:ext>
            </a:extLst>
          </p:cNvPr>
          <p:cNvCxnSpPr>
            <a:cxnSpLocks/>
          </p:cNvCxnSpPr>
          <p:nvPr/>
        </p:nvCxnSpPr>
        <p:spPr>
          <a:xfrm flipH="1" flipV="1">
            <a:off x="4321410" y="3864746"/>
            <a:ext cx="3187210" cy="13667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D69E55F-D8AA-3545-FEC5-7E69CD9F689A}"/>
              </a:ext>
            </a:extLst>
          </p:cNvPr>
          <p:cNvCxnSpPr>
            <a:cxnSpLocks/>
          </p:cNvCxnSpPr>
          <p:nvPr/>
        </p:nvCxnSpPr>
        <p:spPr>
          <a:xfrm flipH="1">
            <a:off x="3561538" y="4075257"/>
            <a:ext cx="3947082" cy="36878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Google Shape;200;p20">
            <a:extLst>
              <a:ext uri="{FF2B5EF4-FFF2-40B4-BE49-F238E27FC236}">
                <a16:creationId xmlns:a16="http://schemas.microsoft.com/office/drawing/2014/main" id="{157E1777-DF30-B2EF-A543-8AE94BD46616}"/>
              </a:ext>
            </a:extLst>
          </p:cNvPr>
          <p:cNvSpPr/>
          <p:nvPr/>
        </p:nvSpPr>
        <p:spPr>
          <a:xfrm>
            <a:off x="2430475" y="4352132"/>
            <a:ext cx="1068687" cy="320040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0355535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3126518C-E459-DB55-0A7E-87C338BE47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1845DA83-016A-909C-2A26-317BDCB1F0E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200" y="270000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While Loops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AAB4F754-8E92-6CEA-7694-A578DC21CA5E}"/>
              </a:ext>
            </a:extLst>
          </p:cNvPr>
          <p:cNvSpPr txBox="1"/>
          <p:nvPr/>
        </p:nvSpPr>
        <p:spPr>
          <a:xfrm>
            <a:off x="1176379" y="1882572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while loop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lets you run code repeatedly so long as a Boolean statement is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886B5124-C87D-F1BE-AD16-4A8B57C5B2E0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7/9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273291-7C99-32EE-B4B5-AA4294284C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63486" y="3064117"/>
            <a:ext cx="3918858" cy="257603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22467649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0B8C3BE3-7BD5-3737-692F-C1044F5CB2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6F148D95-FE9A-636B-FB90-51DF75860F8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200" y="270000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While Loops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2D084C51-BF5E-B1A0-EA8E-5FAC0D1DC634}"/>
              </a:ext>
            </a:extLst>
          </p:cNvPr>
          <p:cNvSpPr txBox="1"/>
          <p:nvPr/>
        </p:nvSpPr>
        <p:spPr>
          <a:xfrm>
            <a:off x="1176379" y="1882572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while loop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lets you run code repeatedly so long as a Boolean statement is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7D4AC72B-1AA2-1418-4FE1-3418A81FF25A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7/9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82620A-4122-BEDD-EE37-6283978C63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63486" y="3064117"/>
            <a:ext cx="3918858" cy="25760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1" name="Google Shape;200;p20">
            <a:extLst>
              <a:ext uri="{FF2B5EF4-FFF2-40B4-BE49-F238E27FC236}">
                <a16:creationId xmlns:a16="http://schemas.microsoft.com/office/drawing/2014/main" id="{BAA48978-C89B-00D5-4995-DC0B5480BF06}"/>
              </a:ext>
            </a:extLst>
          </p:cNvPr>
          <p:cNvSpPr/>
          <p:nvPr/>
        </p:nvSpPr>
        <p:spPr>
          <a:xfrm>
            <a:off x="2219565" y="4702841"/>
            <a:ext cx="3422743" cy="863472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9BED56D-2B74-B623-05E9-97A74890ECDA}"/>
              </a:ext>
            </a:extLst>
          </p:cNvPr>
          <p:cNvCxnSpPr>
            <a:cxnSpLocks/>
          </p:cNvCxnSpPr>
          <p:nvPr/>
        </p:nvCxnSpPr>
        <p:spPr>
          <a:xfrm flipH="1">
            <a:off x="5762867" y="3216263"/>
            <a:ext cx="2001421" cy="181231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Google Shape;198;p20">
            <a:extLst>
              <a:ext uri="{FF2B5EF4-FFF2-40B4-BE49-F238E27FC236}">
                <a16:creationId xmlns:a16="http://schemas.microsoft.com/office/drawing/2014/main" id="{5948C9A6-F0A7-D4A9-AD29-6351D30F64A9}"/>
              </a:ext>
            </a:extLst>
          </p:cNvPr>
          <p:cNvSpPr txBox="1"/>
          <p:nvPr/>
        </p:nvSpPr>
        <p:spPr>
          <a:xfrm>
            <a:off x="7804170" y="2836253"/>
            <a:ext cx="3930629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Body of the loop: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50925283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916D9429-3835-715F-D4A2-D1CF52F076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06F43107-9204-351B-90F7-B6B58262ED3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200" y="270000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While Loops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698485C8-8D39-36F4-8AE7-65AA0025428D}"/>
              </a:ext>
            </a:extLst>
          </p:cNvPr>
          <p:cNvSpPr txBox="1"/>
          <p:nvPr/>
        </p:nvSpPr>
        <p:spPr>
          <a:xfrm>
            <a:off x="1176379" y="1882572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while loop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lets you run code repeatedly so long as a Boolean statement is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7575F044-9AFA-CFD2-B240-AA23DDF7000C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7/9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ADA4CB-203E-B554-0BC9-080B1D7018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63486" y="3064117"/>
            <a:ext cx="3918858" cy="25760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1" name="Google Shape;200;p20">
            <a:extLst>
              <a:ext uri="{FF2B5EF4-FFF2-40B4-BE49-F238E27FC236}">
                <a16:creationId xmlns:a16="http://schemas.microsoft.com/office/drawing/2014/main" id="{1B2D32BB-9375-688F-52D8-67AB4267FF65}"/>
              </a:ext>
            </a:extLst>
          </p:cNvPr>
          <p:cNvSpPr/>
          <p:nvPr/>
        </p:nvSpPr>
        <p:spPr>
          <a:xfrm>
            <a:off x="2219565" y="4702841"/>
            <a:ext cx="3422743" cy="863472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53B09FD-FB18-F96C-9B8E-CC11159B849F}"/>
              </a:ext>
            </a:extLst>
          </p:cNvPr>
          <p:cNvCxnSpPr>
            <a:cxnSpLocks/>
          </p:cNvCxnSpPr>
          <p:nvPr/>
        </p:nvCxnSpPr>
        <p:spPr>
          <a:xfrm flipH="1">
            <a:off x="5762867" y="3216263"/>
            <a:ext cx="2001421" cy="181231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Google Shape;198;p20">
            <a:extLst>
              <a:ext uri="{FF2B5EF4-FFF2-40B4-BE49-F238E27FC236}">
                <a16:creationId xmlns:a16="http://schemas.microsoft.com/office/drawing/2014/main" id="{A7A41D69-5E0B-7CBB-5C6F-BC336496EBC3}"/>
              </a:ext>
            </a:extLst>
          </p:cNvPr>
          <p:cNvSpPr txBox="1"/>
          <p:nvPr/>
        </p:nvSpPr>
        <p:spPr>
          <a:xfrm>
            <a:off x="7804170" y="2836253"/>
            <a:ext cx="3930629" cy="1292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Body of the loop: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This will execute over and over again until the Boolean is set to False</a:t>
            </a:r>
          </a:p>
        </p:txBody>
      </p:sp>
    </p:spTree>
    <p:extLst>
      <p:ext uri="{BB962C8B-B14F-4D97-AF65-F5344CB8AC3E}">
        <p14:creationId xmlns:p14="http://schemas.microsoft.com/office/powerpoint/2010/main" val="4204688296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C42833C3-91D1-3EE3-73BF-904AE68D84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6738A3D2-6E85-654F-A12B-77BCC5AC62D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200" y="270000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While Loops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B61774F6-8189-1217-5B91-3C9598B06431}"/>
              </a:ext>
            </a:extLst>
          </p:cNvPr>
          <p:cNvSpPr txBox="1"/>
          <p:nvPr/>
        </p:nvSpPr>
        <p:spPr>
          <a:xfrm>
            <a:off x="1176379" y="1882572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while loop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lets you run code repeatedly so long as a Boolean statement is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96ED2FDB-D597-C06C-669D-0EB571A05565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7/9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83A6AF-15EF-F50C-617F-C09F5916EB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63486" y="3064117"/>
            <a:ext cx="3918858" cy="25760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4" name="Google Shape;198;p20">
            <a:extLst>
              <a:ext uri="{FF2B5EF4-FFF2-40B4-BE49-F238E27FC236}">
                <a16:creationId xmlns:a16="http://schemas.microsoft.com/office/drawing/2014/main" id="{FBFDC63C-2FCE-D081-7169-D2CEB9A7CC55}"/>
              </a:ext>
            </a:extLst>
          </p:cNvPr>
          <p:cNvSpPr txBox="1"/>
          <p:nvPr/>
        </p:nvSpPr>
        <p:spPr>
          <a:xfrm>
            <a:off x="7804170" y="2836253"/>
            <a:ext cx="3930629" cy="1292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Body of the loop: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This will execute over and over again until the Boolean is set to False</a:t>
            </a:r>
          </a:p>
        </p:txBody>
      </p:sp>
    </p:spTree>
    <p:extLst>
      <p:ext uri="{BB962C8B-B14F-4D97-AF65-F5344CB8AC3E}">
        <p14:creationId xmlns:p14="http://schemas.microsoft.com/office/powerpoint/2010/main" val="18039166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>
          <a:extLst>
            <a:ext uri="{FF2B5EF4-FFF2-40B4-BE49-F238E27FC236}">
              <a16:creationId xmlns:a16="http://schemas.microsoft.com/office/drawing/2014/main" id="{128DF3F3-E0CB-2FBE-B073-02630C6F2C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79BF588-2197-9F09-D2F9-440DDA4CB19E}"/>
              </a:ext>
            </a:extLst>
          </p:cNvPr>
          <p:cNvSpPr/>
          <p:nvPr/>
        </p:nvSpPr>
        <p:spPr>
          <a:xfrm>
            <a:off x="489858" y="1273629"/>
            <a:ext cx="11332028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9" name="Google Shape;149;p19">
            <a:extLst>
              <a:ext uri="{FF2B5EF4-FFF2-40B4-BE49-F238E27FC236}">
                <a16:creationId xmlns:a16="http://schemas.microsoft.com/office/drawing/2014/main" id="{30373687-9599-F2D6-70E4-AAB1E8F31B9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1099" y="15801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Recap: Accessing </a:t>
            </a:r>
            <a:r>
              <a:rPr lang="en-GB" dirty="0" err="1"/>
              <a:t>Noteable</a:t>
            </a:r>
            <a:endParaRPr dirty="0"/>
          </a:p>
        </p:txBody>
      </p:sp>
      <p:sp>
        <p:nvSpPr>
          <p:cNvPr id="150" name="Google Shape;150;p19">
            <a:extLst>
              <a:ext uri="{FF2B5EF4-FFF2-40B4-BE49-F238E27FC236}">
                <a16:creationId xmlns:a16="http://schemas.microsoft.com/office/drawing/2014/main" id="{89949D24-6618-E658-E012-7FEB82F90D5F}"/>
              </a:ext>
            </a:extLst>
          </p:cNvPr>
          <p:cNvSpPr txBox="1"/>
          <p:nvPr/>
        </p:nvSpPr>
        <p:spPr>
          <a:xfrm>
            <a:off x="489858" y="1803052"/>
            <a:ext cx="6708926" cy="3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Open Blackboard</a:t>
            </a:r>
            <a:br>
              <a:rPr lang="en-GB" sz="2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 to “Introduction to Coding and Data Analysis for Scientists 2025”</a:t>
            </a:r>
            <a:endParaRPr lang="en-GB" sz="2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84200" lvl="1">
              <a:lnSpc>
                <a:spcPct val="90000"/>
              </a:lnSpc>
              <a:buClr>
                <a:srgbClr val="1CADE4"/>
              </a:buClr>
              <a:buSzPts val="1600"/>
            </a:pPr>
            <a:endParaRPr lang="en-GB" sz="1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41400" lvl="2">
              <a:lnSpc>
                <a:spcPct val="90000"/>
              </a:lnSpc>
              <a:buClr>
                <a:srgbClr val="1CADE4"/>
              </a:buClr>
              <a:buSzPts val="1600"/>
            </a:pP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endParaRPr lang="en-GB" sz="16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endParaRPr lang="en-GB" sz="2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br>
              <a:rPr lang="en-GB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endParaRPr sz="12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103;p13">
            <a:extLst>
              <a:ext uri="{FF2B5EF4-FFF2-40B4-BE49-F238E27FC236}">
                <a16:creationId xmlns:a16="http://schemas.microsoft.com/office/drawing/2014/main" id="{4C1517A0-82AD-E8F8-7155-AB23F4EC5563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2/9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928351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6FC58C82-53F7-BFB1-4B8D-11EC7FFCCD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1C4E63E7-CC33-EDD9-4B4F-C3CCBEA3ECB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200" y="270000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While Loops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A5EC5DAB-0EBF-BF46-0983-866BAE869B53}"/>
              </a:ext>
            </a:extLst>
          </p:cNvPr>
          <p:cNvSpPr txBox="1"/>
          <p:nvPr/>
        </p:nvSpPr>
        <p:spPr>
          <a:xfrm>
            <a:off x="1176379" y="1882572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while loop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lets you run code repeatedly so long as a Boolean statement is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D6DE34B7-BB78-D72A-88A5-406ACBE4A89F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7/9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44F301-2606-C3FD-D9B9-2691D9E977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63486" y="3064117"/>
            <a:ext cx="3918858" cy="25760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4" name="Google Shape;198;p20">
            <a:extLst>
              <a:ext uri="{FF2B5EF4-FFF2-40B4-BE49-F238E27FC236}">
                <a16:creationId xmlns:a16="http://schemas.microsoft.com/office/drawing/2014/main" id="{723621C4-1B11-1D4F-652E-4680365850AB}"/>
              </a:ext>
            </a:extLst>
          </p:cNvPr>
          <p:cNvSpPr txBox="1"/>
          <p:nvPr/>
        </p:nvSpPr>
        <p:spPr>
          <a:xfrm>
            <a:off x="7804170" y="2836253"/>
            <a:ext cx="3930629" cy="1846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Body of the loop: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This will execute over and over again until the Boolean is set to False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First, number = 5.</a:t>
            </a:r>
          </a:p>
        </p:txBody>
      </p:sp>
    </p:spTree>
    <p:extLst>
      <p:ext uri="{BB962C8B-B14F-4D97-AF65-F5344CB8AC3E}">
        <p14:creationId xmlns:p14="http://schemas.microsoft.com/office/powerpoint/2010/main" val="1420959206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BA32C03A-2FD9-4F69-C20B-6BB18D8ABE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5DB7CFF6-D214-3B23-BD29-E27271EDD06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200" y="270000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While Loops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2B51E20E-E958-5319-BD21-DC482596A73A}"/>
              </a:ext>
            </a:extLst>
          </p:cNvPr>
          <p:cNvSpPr txBox="1"/>
          <p:nvPr/>
        </p:nvSpPr>
        <p:spPr>
          <a:xfrm>
            <a:off x="1176379" y="1882572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while loop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lets you run code repeatedly so long as a Boolean statement is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041EB315-9337-1736-B127-C1630BC9F501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7/9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22BF9C-A6A5-4BDB-3CA2-88BB55957C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63486" y="3064117"/>
            <a:ext cx="3918858" cy="25760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1" name="Google Shape;200;p20">
            <a:extLst>
              <a:ext uri="{FF2B5EF4-FFF2-40B4-BE49-F238E27FC236}">
                <a16:creationId xmlns:a16="http://schemas.microsoft.com/office/drawing/2014/main" id="{A5305B33-A992-4514-B177-86A9D1B3631F}"/>
              </a:ext>
            </a:extLst>
          </p:cNvPr>
          <p:cNvSpPr/>
          <p:nvPr/>
        </p:nvSpPr>
        <p:spPr>
          <a:xfrm>
            <a:off x="1772970" y="3064117"/>
            <a:ext cx="1220602" cy="364883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198;p20">
            <a:extLst>
              <a:ext uri="{FF2B5EF4-FFF2-40B4-BE49-F238E27FC236}">
                <a16:creationId xmlns:a16="http://schemas.microsoft.com/office/drawing/2014/main" id="{4EB97400-FEF9-D039-22E8-AD2F2BE77F74}"/>
              </a:ext>
            </a:extLst>
          </p:cNvPr>
          <p:cNvSpPr txBox="1"/>
          <p:nvPr/>
        </p:nvSpPr>
        <p:spPr>
          <a:xfrm>
            <a:off x="7804170" y="2836253"/>
            <a:ext cx="3930629" cy="1846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Body of the loop: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This will execute over and over again until the Boolean is set to False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First, number = 5.</a:t>
            </a:r>
          </a:p>
        </p:txBody>
      </p:sp>
    </p:spTree>
    <p:extLst>
      <p:ext uri="{BB962C8B-B14F-4D97-AF65-F5344CB8AC3E}">
        <p14:creationId xmlns:p14="http://schemas.microsoft.com/office/powerpoint/2010/main" val="3165413744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04CEA10E-88C0-1354-B0BA-EE2CC0556F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14E1348E-06E2-8DA2-EFB3-B512B6CA696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200" y="270000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While Loops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7E070806-C8A9-3BB8-1943-AD4454CC922F}"/>
              </a:ext>
            </a:extLst>
          </p:cNvPr>
          <p:cNvSpPr txBox="1"/>
          <p:nvPr/>
        </p:nvSpPr>
        <p:spPr>
          <a:xfrm>
            <a:off x="1176379" y="1882572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while loop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lets you run code repeatedly so long as a Boolean statement is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F3077E78-F5B5-9A2C-C414-87F882A68D32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7/9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980031-FE5D-153A-5323-6E040C4129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63486" y="3064117"/>
            <a:ext cx="3918858" cy="25760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4" name="Google Shape;198;p20">
            <a:extLst>
              <a:ext uri="{FF2B5EF4-FFF2-40B4-BE49-F238E27FC236}">
                <a16:creationId xmlns:a16="http://schemas.microsoft.com/office/drawing/2014/main" id="{D00AA51D-1EB2-0687-3A8F-801E83F1B1E3}"/>
              </a:ext>
            </a:extLst>
          </p:cNvPr>
          <p:cNvSpPr txBox="1"/>
          <p:nvPr/>
        </p:nvSpPr>
        <p:spPr>
          <a:xfrm>
            <a:off x="7804170" y="2836253"/>
            <a:ext cx="3930629" cy="2123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Body of the loop: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This will execute over and over again until the Boolean is set to False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First, number = 5.</a:t>
            </a: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Check if number &gt; 0.</a:t>
            </a:r>
          </a:p>
        </p:txBody>
      </p:sp>
    </p:spTree>
    <p:extLst>
      <p:ext uri="{BB962C8B-B14F-4D97-AF65-F5344CB8AC3E}">
        <p14:creationId xmlns:p14="http://schemas.microsoft.com/office/powerpoint/2010/main" val="1877082996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65CB9878-6E5F-6DDE-F858-76B99DE194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BFA1226F-919E-DA7A-A8CB-6F57CFBAEE2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200" y="270000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While Loops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494F561B-881B-36B2-8C17-5FC35D3BA975}"/>
              </a:ext>
            </a:extLst>
          </p:cNvPr>
          <p:cNvSpPr txBox="1"/>
          <p:nvPr/>
        </p:nvSpPr>
        <p:spPr>
          <a:xfrm>
            <a:off x="1176379" y="1882572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while loop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lets you run code repeatedly so long as a Boolean statement is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40D988FD-BBFA-C8AF-E3EE-C02FB112A370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7/9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7AC662-5C17-D1E1-2025-5DB45A310C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63486" y="3064117"/>
            <a:ext cx="3918858" cy="25760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4" name="Google Shape;198;p20">
            <a:extLst>
              <a:ext uri="{FF2B5EF4-FFF2-40B4-BE49-F238E27FC236}">
                <a16:creationId xmlns:a16="http://schemas.microsoft.com/office/drawing/2014/main" id="{CCFCE94A-D6C7-8C5F-B630-6ED2902F379D}"/>
              </a:ext>
            </a:extLst>
          </p:cNvPr>
          <p:cNvSpPr txBox="1"/>
          <p:nvPr/>
        </p:nvSpPr>
        <p:spPr>
          <a:xfrm>
            <a:off x="7804170" y="2836253"/>
            <a:ext cx="3930629" cy="2123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Body of the loop: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This will execute over and over again until the Boolean is set to False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First, number = 5.</a:t>
            </a: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Check if number &gt; 0.</a:t>
            </a:r>
          </a:p>
        </p:txBody>
      </p:sp>
      <p:sp>
        <p:nvSpPr>
          <p:cNvPr id="3" name="Google Shape;200;p20">
            <a:extLst>
              <a:ext uri="{FF2B5EF4-FFF2-40B4-BE49-F238E27FC236}">
                <a16:creationId xmlns:a16="http://schemas.microsoft.com/office/drawing/2014/main" id="{E52BA3B7-0D1A-B6C9-25F3-AA320DB6F165}"/>
              </a:ext>
            </a:extLst>
          </p:cNvPr>
          <p:cNvSpPr/>
          <p:nvPr/>
        </p:nvSpPr>
        <p:spPr>
          <a:xfrm>
            <a:off x="1772969" y="3749916"/>
            <a:ext cx="2548659" cy="321341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08796364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DA726881-2529-27C6-C314-DF3F5F79F9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BD042DB6-C801-E64A-16CB-66E32E83019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200" y="270000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While Loops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6726C3A8-ECF5-126F-E069-24CAB5BE37F8}"/>
              </a:ext>
            </a:extLst>
          </p:cNvPr>
          <p:cNvSpPr txBox="1"/>
          <p:nvPr/>
        </p:nvSpPr>
        <p:spPr>
          <a:xfrm>
            <a:off x="1176379" y="1882572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while loop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lets you run code repeatedly so long as a Boolean statement is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418DECC5-0037-22C9-9B01-41ED0EB16B14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7/9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4C44E9-86C6-9DA9-3435-69E47C073F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63486" y="3064117"/>
            <a:ext cx="3918858" cy="25760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4" name="Google Shape;198;p20">
            <a:extLst>
              <a:ext uri="{FF2B5EF4-FFF2-40B4-BE49-F238E27FC236}">
                <a16:creationId xmlns:a16="http://schemas.microsoft.com/office/drawing/2014/main" id="{E07BDC41-E4F4-5773-C5B2-38AD03F2EC96}"/>
              </a:ext>
            </a:extLst>
          </p:cNvPr>
          <p:cNvSpPr txBox="1"/>
          <p:nvPr/>
        </p:nvSpPr>
        <p:spPr>
          <a:xfrm>
            <a:off x="7804170" y="2836253"/>
            <a:ext cx="3930629" cy="2123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Body of the loop: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This will execute over and over again until the Boolean is set to False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First, number = 5.</a:t>
            </a: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Check if number &gt; 0.</a:t>
            </a:r>
          </a:p>
        </p:txBody>
      </p:sp>
    </p:spTree>
    <p:extLst>
      <p:ext uri="{BB962C8B-B14F-4D97-AF65-F5344CB8AC3E}">
        <p14:creationId xmlns:p14="http://schemas.microsoft.com/office/powerpoint/2010/main" val="616525483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31A40273-488E-4BDF-BD12-FBFB38D086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2D518F94-85C2-251A-03CE-62C0EB83182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200" y="270000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While Loops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42F1065A-564A-1EDC-D6F6-5CD5EE84DFEB}"/>
              </a:ext>
            </a:extLst>
          </p:cNvPr>
          <p:cNvSpPr txBox="1"/>
          <p:nvPr/>
        </p:nvSpPr>
        <p:spPr>
          <a:xfrm>
            <a:off x="1176379" y="1882572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while loop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lets you run code repeatedly so long as a Boolean statement is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D50326CB-2945-A5A0-BFC3-118E90B7E652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7/9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E55502-D881-24E0-5172-DE57297D3A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63486" y="3064117"/>
            <a:ext cx="3918858" cy="25760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4" name="Google Shape;198;p20">
            <a:extLst>
              <a:ext uri="{FF2B5EF4-FFF2-40B4-BE49-F238E27FC236}">
                <a16:creationId xmlns:a16="http://schemas.microsoft.com/office/drawing/2014/main" id="{246CA82A-B74A-4DF7-5000-827E950F53EA}"/>
              </a:ext>
            </a:extLst>
          </p:cNvPr>
          <p:cNvSpPr txBox="1"/>
          <p:nvPr/>
        </p:nvSpPr>
        <p:spPr>
          <a:xfrm>
            <a:off x="7804170" y="2836253"/>
            <a:ext cx="3930629" cy="2677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Body of the loop: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This will execute over and over again until the Boolean is set to False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First, number = 5.</a:t>
            </a: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Check if number &gt; 0.</a:t>
            </a: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As number &gt; 0, we move into the while loop</a:t>
            </a:r>
          </a:p>
        </p:txBody>
      </p:sp>
    </p:spTree>
    <p:extLst>
      <p:ext uri="{BB962C8B-B14F-4D97-AF65-F5344CB8AC3E}">
        <p14:creationId xmlns:p14="http://schemas.microsoft.com/office/powerpoint/2010/main" val="2997551099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2BB1971B-F011-CEE1-0134-7B70A87AAE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DA48F872-287D-4142-6DEB-7316CFCDB44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200" y="270000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While Loops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899862FC-3337-91FF-D523-F1AD8412669B}"/>
              </a:ext>
            </a:extLst>
          </p:cNvPr>
          <p:cNvSpPr txBox="1"/>
          <p:nvPr/>
        </p:nvSpPr>
        <p:spPr>
          <a:xfrm>
            <a:off x="1176379" y="1882572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while loop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lets you run code repeatedly so long as a Boolean statement is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A7B367E5-7D4C-6CC4-62CA-FB0E6AAC3562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7/9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3D21FC-08CD-CA16-9D80-CA8026EF9D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63486" y="3064117"/>
            <a:ext cx="3918858" cy="25760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4" name="Google Shape;198;p20">
            <a:extLst>
              <a:ext uri="{FF2B5EF4-FFF2-40B4-BE49-F238E27FC236}">
                <a16:creationId xmlns:a16="http://schemas.microsoft.com/office/drawing/2014/main" id="{4575ED0C-4ABC-749E-726F-5D0C74F2A884}"/>
              </a:ext>
            </a:extLst>
          </p:cNvPr>
          <p:cNvSpPr txBox="1"/>
          <p:nvPr/>
        </p:nvSpPr>
        <p:spPr>
          <a:xfrm>
            <a:off x="7804170" y="2836253"/>
            <a:ext cx="3930629" cy="2677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Body of the loop: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This will execute over and over again until the Boolean is set to False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First, number = 5.</a:t>
            </a: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Check if number &gt; 0.</a:t>
            </a: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As number &gt; 0, we move into the while loop</a:t>
            </a:r>
          </a:p>
        </p:txBody>
      </p:sp>
      <p:sp>
        <p:nvSpPr>
          <p:cNvPr id="3" name="Google Shape;200;p20">
            <a:extLst>
              <a:ext uri="{FF2B5EF4-FFF2-40B4-BE49-F238E27FC236}">
                <a16:creationId xmlns:a16="http://schemas.microsoft.com/office/drawing/2014/main" id="{5E39D6EA-060A-53BC-9BB1-03FF97B39A0D}"/>
              </a:ext>
            </a:extLst>
          </p:cNvPr>
          <p:cNvSpPr/>
          <p:nvPr/>
        </p:nvSpPr>
        <p:spPr>
          <a:xfrm>
            <a:off x="2427514" y="4332514"/>
            <a:ext cx="1132116" cy="348346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93651730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1D58A461-B68C-D794-2C42-F901CD6E7A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03EACBEA-E9D5-F6C6-78DD-E3A09A909EC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200" y="270000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While Loops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4D7889D2-EABB-9AE8-F5EA-D1C21B0BF1F0}"/>
              </a:ext>
            </a:extLst>
          </p:cNvPr>
          <p:cNvSpPr txBox="1"/>
          <p:nvPr/>
        </p:nvSpPr>
        <p:spPr>
          <a:xfrm>
            <a:off x="1176379" y="1882572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while loop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lets you run code repeatedly so long as a Boolean statement is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9D9A3C62-F8E4-CF4A-0990-91AFE0D387BF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7/9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6FC717-2450-8CA3-0EB3-8824077FD4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63486" y="3064117"/>
            <a:ext cx="3918858" cy="25760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4" name="Google Shape;198;p20">
            <a:extLst>
              <a:ext uri="{FF2B5EF4-FFF2-40B4-BE49-F238E27FC236}">
                <a16:creationId xmlns:a16="http://schemas.microsoft.com/office/drawing/2014/main" id="{9EB80104-6840-FC37-6C5A-CC2FDAC58160}"/>
              </a:ext>
            </a:extLst>
          </p:cNvPr>
          <p:cNvSpPr txBox="1"/>
          <p:nvPr/>
        </p:nvSpPr>
        <p:spPr>
          <a:xfrm>
            <a:off x="7804170" y="2836253"/>
            <a:ext cx="3930629" cy="2677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Body of the loop: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This will execute over and over again until the Boolean is set to False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First, number = 5.</a:t>
            </a: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Check if number &gt; 0.</a:t>
            </a: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As number &gt; 0, we move into the while loop</a:t>
            </a:r>
          </a:p>
        </p:txBody>
      </p:sp>
    </p:spTree>
    <p:extLst>
      <p:ext uri="{BB962C8B-B14F-4D97-AF65-F5344CB8AC3E}">
        <p14:creationId xmlns:p14="http://schemas.microsoft.com/office/powerpoint/2010/main" val="3394078378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A45AEA14-C1DA-83B9-4D50-373E2E5B71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8A096845-8A48-FB35-0F7D-8AE1C643D52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200" y="270000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While Loops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23277DC5-4614-8F4F-008D-5C5E13BFE230}"/>
              </a:ext>
            </a:extLst>
          </p:cNvPr>
          <p:cNvSpPr txBox="1"/>
          <p:nvPr/>
        </p:nvSpPr>
        <p:spPr>
          <a:xfrm>
            <a:off x="1176379" y="1882572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while loop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lets you run code repeatedly so long as a Boolean statement is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5096C624-E381-1E72-0F1C-28AE078A7E0E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7/9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45F679-6BC2-9AAE-48FF-5F90142BD4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63486" y="3064117"/>
            <a:ext cx="3918858" cy="25760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4" name="Google Shape;198;p20">
            <a:extLst>
              <a:ext uri="{FF2B5EF4-FFF2-40B4-BE49-F238E27FC236}">
                <a16:creationId xmlns:a16="http://schemas.microsoft.com/office/drawing/2014/main" id="{4087876A-CDC4-80D8-947B-728636ACC242}"/>
              </a:ext>
            </a:extLst>
          </p:cNvPr>
          <p:cNvSpPr txBox="1"/>
          <p:nvPr/>
        </p:nvSpPr>
        <p:spPr>
          <a:xfrm>
            <a:off x="7804170" y="2836253"/>
            <a:ext cx="3930629" cy="2677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Body of the loop: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This will execute over and over again until the Boolean is set to False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First, number = 5.</a:t>
            </a: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Check if number &gt; 0.</a:t>
            </a: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As number &gt; 0, we move into the while loop</a:t>
            </a:r>
          </a:p>
        </p:txBody>
      </p:sp>
      <p:sp>
        <p:nvSpPr>
          <p:cNvPr id="4" name="Google Shape;200;p20">
            <a:extLst>
              <a:ext uri="{FF2B5EF4-FFF2-40B4-BE49-F238E27FC236}">
                <a16:creationId xmlns:a16="http://schemas.microsoft.com/office/drawing/2014/main" id="{EF769429-E67B-A2C2-606E-216566EB311E}"/>
              </a:ext>
            </a:extLst>
          </p:cNvPr>
          <p:cNvSpPr/>
          <p:nvPr/>
        </p:nvSpPr>
        <p:spPr>
          <a:xfrm>
            <a:off x="2188028" y="4677275"/>
            <a:ext cx="3494316" cy="962872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62174504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B2A6EA3E-303E-F1E9-E7C5-E574DFEA78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015CEE4E-5995-3858-9F22-F5923B0F43C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200" y="270000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While Loops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D2E69D4A-6236-226B-5A14-1A742A000CA4}"/>
              </a:ext>
            </a:extLst>
          </p:cNvPr>
          <p:cNvSpPr txBox="1"/>
          <p:nvPr/>
        </p:nvSpPr>
        <p:spPr>
          <a:xfrm>
            <a:off x="1176379" y="1882572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while loop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lets you run code repeatedly so long as a Boolean statement is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C9A1ED87-C258-1889-521F-5B629117AC02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7/9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80DF77-35ED-EEB6-F180-0768C74505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63486" y="3064117"/>
            <a:ext cx="3918858" cy="25760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4" name="Google Shape;198;p20">
            <a:extLst>
              <a:ext uri="{FF2B5EF4-FFF2-40B4-BE49-F238E27FC236}">
                <a16:creationId xmlns:a16="http://schemas.microsoft.com/office/drawing/2014/main" id="{404B5AB8-AF48-C4BB-5427-85A3866C271C}"/>
              </a:ext>
            </a:extLst>
          </p:cNvPr>
          <p:cNvSpPr txBox="1"/>
          <p:nvPr/>
        </p:nvSpPr>
        <p:spPr>
          <a:xfrm>
            <a:off x="7804170" y="2836253"/>
            <a:ext cx="3930629" cy="2677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Body of the loop: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This will execute over and over again until the Boolean is set to False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First, number = 5.</a:t>
            </a: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Check if number &gt; 0.</a:t>
            </a: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As number &gt; 0, we move into the while loop</a:t>
            </a:r>
          </a:p>
        </p:txBody>
      </p:sp>
    </p:spTree>
    <p:extLst>
      <p:ext uri="{BB962C8B-B14F-4D97-AF65-F5344CB8AC3E}">
        <p14:creationId xmlns:p14="http://schemas.microsoft.com/office/powerpoint/2010/main" val="38700680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>
          <a:extLst>
            <a:ext uri="{FF2B5EF4-FFF2-40B4-BE49-F238E27FC236}">
              <a16:creationId xmlns:a16="http://schemas.microsoft.com/office/drawing/2014/main" id="{4D005C82-0E93-93C3-B17D-B23995F56A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D17CC3-886E-EDCE-D47A-B3226236ACCA}"/>
              </a:ext>
            </a:extLst>
          </p:cNvPr>
          <p:cNvSpPr/>
          <p:nvPr/>
        </p:nvSpPr>
        <p:spPr>
          <a:xfrm>
            <a:off x="489858" y="1273629"/>
            <a:ext cx="11332028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9" name="Google Shape;149;p19">
            <a:extLst>
              <a:ext uri="{FF2B5EF4-FFF2-40B4-BE49-F238E27FC236}">
                <a16:creationId xmlns:a16="http://schemas.microsoft.com/office/drawing/2014/main" id="{46092ADB-B01D-78D7-3B8F-1C4C5A79507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1099" y="15801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Recap: Accessing </a:t>
            </a:r>
            <a:r>
              <a:rPr lang="en-GB" dirty="0" err="1"/>
              <a:t>Noteable</a:t>
            </a:r>
            <a:endParaRPr dirty="0"/>
          </a:p>
        </p:txBody>
      </p:sp>
      <p:sp>
        <p:nvSpPr>
          <p:cNvPr id="150" name="Google Shape;150;p19">
            <a:extLst>
              <a:ext uri="{FF2B5EF4-FFF2-40B4-BE49-F238E27FC236}">
                <a16:creationId xmlns:a16="http://schemas.microsoft.com/office/drawing/2014/main" id="{F5550CFE-C32E-F111-9094-5A9E1514BD36}"/>
              </a:ext>
            </a:extLst>
          </p:cNvPr>
          <p:cNvSpPr txBox="1"/>
          <p:nvPr/>
        </p:nvSpPr>
        <p:spPr>
          <a:xfrm>
            <a:off x="489858" y="1803052"/>
            <a:ext cx="6708926" cy="3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Open Blackboard</a:t>
            </a:r>
            <a:br>
              <a:rPr lang="en-GB" sz="2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 to “Introduction to Coding and Data Analysis for Scientists 2025”</a:t>
            </a:r>
            <a:endParaRPr lang="en-GB" sz="2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84200" lvl="1">
              <a:lnSpc>
                <a:spcPct val="90000"/>
              </a:lnSpc>
              <a:buClr>
                <a:srgbClr val="1CADE4"/>
              </a:buClr>
              <a:buSzPts val="1600"/>
            </a:pPr>
            <a:endParaRPr lang="en-GB" sz="1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41400" lvl="2">
              <a:lnSpc>
                <a:spcPct val="90000"/>
              </a:lnSpc>
              <a:buClr>
                <a:srgbClr val="1CADE4"/>
              </a:buClr>
              <a:buSzPts val="1600"/>
            </a:pP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endParaRPr lang="en-GB" sz="16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endParaRPr lang="en-GB" sz="2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br>
              <a:rPr lang="en-GB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endParaRPr sz="12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D384A8-2138-9CF8-76E9-7F256189CCF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47126" y="1151474"/>
            <a:ext cx="4073775" cy="232560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Google Shape;103;p13">
            <a:extLst>
              <a:ext uri="{FF2B5EF4-FFF2-40B4-BE49-F238E27FC236}">
                <a16:creationId xmlns:a16="http://schemas.microsoft.com/office/drawing/2014/main" id="{6844D9F1-0679-B7FC-6FFB-7EDC81E05A05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2/9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131959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8AF1AAE4-D0D6-235E-AC86-E2E1825018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A8BA52BB-F322-D1D2-AD7E-D6E90BD123B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200" y="270000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While Loops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E9DD4480-0A3D-19EA-7F57-D8689B9F7FDB}"/>
              </a:ext>
            </a:extLst>
          </p:cNvPr>
          <p:cNvSpPr txBox="1"/>
          <p:nvPr/>
        </p:nvSpPr>
        <p:spPr>
          <a:xfrm>
            <a:off x="1176379" y="1882572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while loop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lets you run code repeatedly so long as a Boolean statement is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6C7ABE2F-5CBA-4484-3585-B9DF442495C5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7/9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8295DA-4793-6532-070D-B406C621D7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63486" y="3064117"/>
            <a:ext cx="3918858" cy="25760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4" name="Google Shape;198;p20">
            <a:extLst>
              <a:ext uri="{FF2B5EF4-FFF2-40B4-BE49-F238E27FC236}">
                <a16:creationId xmlns:a16="http://schemas.microsoft.com/office/drawing/2014/main" id="{52296802-4656-8333-26A7-B011B26A7D8B}"/>
              </a:ext>
            </a:extLst>
          </p:cNvPr>
          <p:cNvSpPr txBox="1"/>
          <p:nvPr/>
        </p:nvSpPr>
        <p:spPr>
          <a:xfrm>
            <a:off x="7804170" y="2836253"/>
            <a:ext cx="3930629" cy="2677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Body of the loop: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This will execute over and over again until the Boolean is set to False</a:t>
            </a: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Clr>
                <a:srgbClr val="FFCCCC"/>
              </a:buClr>
              <a:buFont typeface="Arial" panose="020B0604020202020204" pitchFamily="34" charset="0"/>
              <a:buChar char="•"/>
            </a:pPr>
            <a:endParaRPr lang="en-GB" sz="1800" b="1" dirty="0">
              <a:solidFill>
                <a:srgbClr val="FFCC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Clr>
                <a:srgbClr val="FFCCCC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First, number = 5.</a:t>
            </a: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Clr>
                <a:srgbClr val="FFCCCC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Check if number &gt; 0.</a:t>
            </a: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Clr>
                <a:srgbClr val="FFCCCC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As number &gt; 0, we move into the while loop</a:t>
            </a:r>
          </a:p>
        </p:txBody>
      </p:sp>
    </p:spTree>
    <p:extLst>
      <p:ext uri="{BB962C8B-B14F-4D97-AF65-F5344CB8AC3E}">
        <p14:creationId xmlns:p14="http://schemas.microsoft.com/office/powerpoint/2010/main" val="1518246428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5609DFEE-6BF1-DD08-0237-824D51DCCF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67DA93E5-90C4-6AF6-750A-FD98BD63481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200" y="270000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While Loops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1AA311DF-635D-F4D4-7871-CB8963BE3166}"/>
              </a:ext>
            </a:extLst>
          </p:cNvPr>
          <p:cNvSpPr txBox="1"/>
          <p:nvPr/>
        </p:nvSpPr>
        <p:spPr>
          <a:xfrm>
            <a:off x="1176379" y="1882572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while loop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lets you run code repeatedly so long as a Boolean statement is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08C4591F-F2BD-C15C-8D01-667E809CA76F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7/9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2554D3-E6E9-44AD-C313-DF7CAD621E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63486" y="3064117"/>
            <a:ext cx="3918858" cy="25760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4" name="Google Shape;198;p20">
            <a:extLst>
              <a:ext uri="{FF2B5EF4-FFF2-40B4-BE49-F238E27FC236}">
                <a16:creationId xmlns:a16="http://schemas.microsoft.com/office/drawing/2014/main" id="{CC003B40-3613-A4E5-F480-443536257644}"/>
              </a:ext>
            </a:extLst>
          </p:cNvPr>
          <p:cNvSpPr txBox="1"/>
          <p:nvPr/>
        </p:nvSpPr>
        <p:spPr>
          <a:xfrm>
            <a:off x="7804170" y="2836253"/>
            <a:ext cx="3930629" cy="2677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Body of the loop: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This will execute over and over again until the Boolean is set to False</a:t>
            </a:r>
          </a:p>
          <a:p>
            <a:pPr lvl="0"/>
            <a:endParaRPr lang="en-GB" sz="1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Next, number = number – 1 = 4.</a:t>
            </a: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Clr>
                <a:srgbClr val="FFCCCC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Check if number &gt; 0.</a:t>
            </a: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Clr>
                <a:srgbClr val="FFCCCC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As number &gt; 0, we move into the while loop</a:t>
            </a:r>
          </a:p>
        </p:txBody>
      </p:sp>
    </p:spTree>
    <p:extLst>
      <p:ext uri="{BB962C8B-B14F-4D97-AF65-F5344CB8AC3E}">
        <p14:creationId xmlns:p14="http://schemas.microsoft.com/office/powerpoint/2010/main" val="750709812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1F1C2A87-D6BE-1808-45FF-1BCF6EB690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36FBAB41-A695-880A-9E5F-CF2DC9D23B8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200" y="270000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While Loops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C768AB11-BF3E-79C0-6545-F460A1346381}"/>
              </a:ext>
            </a:extLst>
          </p:cNvPr>
          <p:cNvSpPr txBox="1"/>
          <p:nvPr/>
        </p:nvSpPr>
        <p:spPr>
          <a:xfrm>
            <a:off x="1176379" y="1882572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while loop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lets you run code repeatedly so long as a Boolean statement is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88F6A8A4-3E28-BCD0-E417-059B227231BC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7/9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7E2642-23C4-2C78-D9E3-9FF75437F7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63486" y="3064117"/>
            <a:ext cx="3918858" cy="25760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4" name="Google Shape;198;p20">
            <a:extLst>
              <a:ext uri="{FF2B5EF4-FFF2-40B4-BE49-F238E27FC236}">
                <a16:creationId xmlns:a16="http://schemas.microsoft.com/office/drawing/2014/main" id="{DB3FCF0E-6F2F-90F2-7393-3786B0A1C513}"/>
              </a:ext>
            </a:extLst>
          </p:cNvPr>
          <p:cNvSpPr txBox="1"/>
          <p:nvPr/>
        </p:nvSpPr>
        <p:spPr>
          <a:xfrm>
            <a:off x="7804170" y="2836253"/>
            <a:ext cx="3930629" cy="2677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Body of the loop: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This will execute over and over again until the Boolean is set to False</a:t>
            </a:r>
          </a:p>
          <a:p>
            <a:pPr lvl="0"/>
            <a:endParaRPr lang="en-GB" sz="1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Next, number = number – 1 = 4.</a:t>
            </a: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Clr>
                <a:srgbClr val="FFCCCC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Check if number &gt; 0.</a:t>
            </a: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Clr>
                <a:srgbClr val="FFCCCC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As number &gt; 0, we move into the while loop</a:t>
            </a:r>
          </a:p>
        </p:txBody>
      </p:sp>
      <p:sp>
        <p:nvSpPr>
          <p:cNvPr id="3" name="Google Shape;200;p20">
            <a:extLst>
              <a:ext uri="{FF2B5EF4-FFF2-40B4-BE49-F238E27FC236}">
                <a16:creationId xmlns:a16="http://schemas.microsoft.com/office/drawing/2014/main" id="{114FA925-1D8B-4AAE-0E4E-E68C80D1108B}"/>
              </a:ext>
            </a:extLst>
          </p:cNvPr>
          <p:cNvSpPr/>
          <p:nvPr/>
        </p:nvSpPr>
        <p:spPr>
          <a:xfrm>
            <a:off x="2188028" y="4677275"/>
            <a:ext cx="2090058" cy="308382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99072657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09389F18-DFFE-71D5-4DE4-647C371BA6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DFFA7E80-408E-F0B5-0F81-617EFD734FF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200" y="270000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While Loops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9AB1D472-E186-5FC1-B728-81DFE3C99E23}"/>
              </a:ext>
            </a:extLst>
          </p:cNvPr>
          <p:cNvSpPr txBox="1"/>
          <p:nvPr/>
        </p:nvSpPr>
        <p:spPr>
          <a:xfrm>
            <a:off x="1176379" y="1882572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while loop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lets you run code repeatedly so long as a Boolean statement is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452A5663-CA45-AFA4-8AC4-AB207BF44D43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7/9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7E2CAC-A241-8421-2E18-93EEAB5C35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63486" y="3064117"/>
            <a:ext cx="3918858" cy="25760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4" name="Google Shape;198;p20">
            <a:extLst>
              <a:ext uri="{FF2B5EF4-FFF2-40B4-BE49-F238E27FC236}">
                <a16:creationId xmlns:a16="http://schemas.microsoft.com/office/drawing/2014/main" id="{0597C420-A7C3-B490-5127-48D28FB1A463}"/>
              </a:ext>
            </a:extLst>
          </p:cNvPr>
          <p:cNvSpPr txBox="1"/>
          <p:nvPr/>
        </p:nvSpPr>
        <p:spPr>
          <a:xfrm>
            <a:off x="7804170" y="2836253"/>
            <a:ext cx="3930629" cy="2677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Body of the loop: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This will execute over and over again until the Boolean is set to False</a:t>
            </a:r>
          </a:p>
          <a:p>
            <a:pPr lvl="0"/>
            <a:endParaRPr lang="en-GB" sz="1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Next, number = number – 1 = 4.</a:t>
            </a: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Clr>
                <a:srgbClr val="FFCCCC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Check if number &gt; 0.</a:t>
            </a: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Clr>
                <a:srgbClr val="FFCCCC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As number &gt; 0, we move into the while loop</a:t>
            </a:r>
          </a:p>
        </p:txBody>
      </p:sp>
    </p:spTree>
    <p:extLst>
      <p:ext uri="{BB962C8B-B14F-4D97-AF65-F5344CB8AC3E}">
        <p14:creationId xmlns:p14="http://schemas.microsoft.com/office/powerpoint/2010/main" val="1524940636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91DB4389-DE9C-4EC3-A41C-35F76D415D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3D59EEE4-81F7-8C6E-1BCB-92123395C1D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200" y="270000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While Loops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4F3C90FB-5867-7D54-9A33-0B963E4FEB5E}"/>
              </a:ext>
            </a:extLst>
          </p:cNvPr>
          <p:cNvSpPr txBox="1"/>
          <p:nvPr/>
        </p:nvSpPr>
        <p:spPr>
          <a:xfrm>
            <a:off x="1176379" y="1882572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while loop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lets you run code repeatedly so long as a Boolean statement is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5288629E-13B8-7C60-8AA8-9121CC903195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7/9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275427-76B7-45D9-496E-D57634CBE3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63486" y="3064117"/>
            <a:ext cx="3918858" cy="25760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4" name="Google Shape;198;p20">
            <a:extLst>
              <a:ext uri="{FF2B5EF4-FFF2-40B4-BE49-F238E27FC236}">
                <a16:creationId xmlns:a16="http://schemas.microsoft.com/office/drawing/2014/main" id="{5AC9C7F5-63DC-DF60-439E-39F34C9A7BB5}"/>
              </a:ext>
            </a:extLst>
          </p:cNvPr>
          <p:cNvSpPr txBox="1"/>
          <p:nvPr/>
        </p:nvSpPr>
        <p:spPr>
          <a:xfrm>
            <a:off x="7804170" y="2836253"/>
            <a:ext cx="3930629" cy="2677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Body of the loop: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This will execute over and over again until the Boolean is set to False</a:t>
            </a:r>
          </a:p>
          <a:p>
            <a:pPr lvl="0"/>
            <a:endParaRPr lang="en-GB" sz="1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Next, number = number – 1 = 4.</a:t>
            </a:r>
          </a:p>
          <a:p>
            <a:pPr marL="285750" lvl="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Check if number &gt; 0.</a:t>
            </a:r>
            <a:endParaRPr lang="en-GB" sz="1800" b="1" dirty="0">
              <a:solidFill>
                <a:srgbClr val="FFCC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>
              <a:buClr>
                <a:srgbClr val="FFCCCC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As number &gt; 0, we move into the while loop</a:t>
            </a:r>
          </a:p>
        </p:txBody>
      </p:sp>
    </p:spTree>
    <p:extLst>
      <p:ext uri="{BB962C8B-B14F-4D97-AF65-F5344CB8AC3E}">
        <p14:creationId xmlns:p14="http://schemas.microsoft.com/office/powerpoint/2010/main" val="3326172931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8669F5C0-4BDB-D962-F997-E5E65C1102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2B6316B5-E8A1-4748-0DB1-A755B81D797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200" y="270000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While Loops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8B233958-0D41-D808-EB56-4DDA28DBEA1A}"/>
              </a:ext>
            </a:extLst>
          </p:cNvPr>
          <p:cNvSpPr txBox="1"/>
          <p:nvPr/>
        </p:nvSpPr>
        <p:spPr>
          <a:xfrm>
            <a:off x="1176379" y="1882572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while loop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lets you run code repeatedly so long as a Boolean statement is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AE163499-C9EF-0449-77CE-3D34BFC32C41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7/9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5326D9-0F19-2E17-7211-FFF1AEC715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63486" y="3064117"/>
            <a:ext cx="3918858" cy="25760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4" name="Google Shape;198;p20">
            <a:extLst>
              <a:ext uri="{FF2B5EF4-FFF2-40B4-BE49-F238E27FC236}">
                <a16:creationId xmlns:a16="http://schemas.microsoft.com/office/drawing/2014/main" id="{C940D8FE-16C8-2C67-776F-AEE88B6CC0EA}"/>
              </a:ext>
            </a:extLst>
          </p:cNvPr>
          <p:cNvSpPr txBox="1"/>
          <p:nvPr/>
        </p:nvSpPr>
        <p:spPr>
          <a:xfrm>
            <a:off x="7804170" y="2836253"/>
            <a:ext cx="3930629" cy="2677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Body of the loop: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This will execute over and over again until the Boolean is set to False</a:t>
            </a:r>
          </a:p>
          <a:p>
            <a:pPr lvl="0"/>
            <a:endParaRPr lang="en-GB" sz="1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Next, number = number – 1 = 4.</a:t>
            </a:r>
          </a:p>
          <a:p>
            <a:pPr marL="285750" lvl="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Check if number &gt; 0.</a:t>
            </a:r>
            <a:endParaRPr lang="en-GB" sz="1800" b="1" dirty="0">
              <a:solidFill>
                <a:srgbClr val="FFCC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>
              <a:buClr>
                <a:srgbClr val="FFCCCC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As number &gt; 0, we move into the while loop</a:t>
            </a:r>
          </a:p>
        </p:txBody>
      </p:sp>
      <p:sp>
        <p:nvSpPr>
          <p:cNvPr id="3" name="Google Shape;200;p20">
            <a:extLst>
              <a:ext uri="{FF2B5EF4-FFF2-40B4-BE49-F238E27FC236}">
                <a16:creationId xmlns:a16="http://schemas.microsoft.com/office/drawing/2014/main" id="{E0BA41C9-8C34-0D41-64D6-2DF61CCD0174}"/>
              </a:ext>
            </a:extLst>
          </p:cNvPr>
          <p:cNvSpPr/>
          <p:nvPr/>
        </p:nvSpPr>
        <p:spPr>
          <a:xfrm>
            <a:off x="2188028" y="4982076"/>
            <a:ext cx="2536372" cy="316896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35301215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0B112C53-6806-79A4-8702-5A0F7FAFB4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EBBB6EEF-2105-0BC8-AA73-ED81E7F01AC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200" y="270000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While Loops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48A31985-68AF-641E-03E9-CBF4109A73FD}"/>
              </a:ext>
            </a:extLst>
          </p:cNvPr>
          <p:cNvSpPr txBox="1"/>
          <p:nvPr/>
        </p:nvSpPr>
        <p:spPr>
          <a:xfrm>
            <a:off x="1176379" y="1882572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while loop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lets you run code repeatedly so long as a Boolean statement is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9061AAF8-051F-DD44-B237-53E1D1A2BB52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7/9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5F567C-0CD5-96F0-1CC0-F403B9E5CA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63486" y="3064117"/>
            <a:ext cx="3918858" cy="25760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4" name="Google Shape;198;p20">
            <a:extLst>
              <a:ext uri="{FF2B5EF4-FFF2-40B4-BE49-F238E27FC236}">
                <a16:creationId xmlns:a16="http://schemas.microsoft.com/office/drawing/2014/main" id="{36324C50-C023-A2A5-6280-FB67AEA43864}"/>
              </a:ext>
            </a:extLst>
          </p:cNvPr>
          <p:cNvSpPr txBox="1"/>
          <p:nvPr/>
        </p:nvSpPr>
        <p:spPr>
          <a:xfrm>
            <a:off x="7804170" y="2836253"/>
            <a:ext cx="3930629" cy="2677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Body of the loop: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This will execute over and over again until the Boolean is set to False</a:t>
            </a:r>
          </a:p>
          <a:p>
            <a:pPr lvl="0"/>
            <a:endParaRPr lang="en-GB" sz="1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Next, number = number – 1 = 4.</a:t>
            </a:r>
          </a:p>
          <a:p>
            <a:pPr marL="285750" lvl="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Check if number &gt; 0.</a:t>
            </a:r>
            <a:endParaRPr lang="en-GB" sz="1800" b="1" dirty="0">
              <a:solidFill>
                <a:srgbClr val="FFCC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>
              <a:buClr>
                <a:srgbClr val="FFCCCC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As number &gt; 0, we move into the while loop</a:t>
            </a:r>
          </a:p>
        </p:txBody>
      </p:sp>
    </p:spTree>
    <p:extLst>
      <p:ext uri="{BB962C8B-B14F-4D97-AF65-F5344CB8AC3E}">
        <p14:creationId xmlns:p14="http://schemas.microsoft.com/office/powerpoint/2010/main" val="1801138350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EBAC7B8A-FA33-C322-D5B4-4BAE5554D6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40265D44-D4B7-2B35-CCD6-83B6A0E59C9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200" y="270000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While Loops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697A8C2B-ED50-CB75-B93C-AB41A28BF272}"/>
              </a:ext>
            </a:extLst>
          </p:cNvPr>
          <p:cNvSpPr txBox="1"/>
          <p:nvPr/>
        </p:nvSpPr>
        <p:spPr>
          <a:xfrm>
            <a:off x="1176379" y="1882572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while loop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lets you run code repeatedly so long as a Boolean statement is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59B70704-2919-9A26-D31F-ECA406A9B3C2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7/9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A0C184-D58A-03E8-6CB0-ECEA464238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63486" y="3064117"/>
            <a:ext cx="3918858" cy="25760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4" name="Google Shape;198;p20">
            <a:extLst>
              <a:ext uri="{FF2B5EF4-FFF2-40B4-BE49-F238E27FC236}">
                <a16:creationId xmlns:a16="http://schemas.microsoft.com/office/drawing/2014/main" id="{8A34A04D-8C8E-BD7A-4983-E46B4D262C28}"/>
              </a:ext>
            </a:extLst>
          </p:cNvPr>
          <p:cNvSpPr txBox="1"/>
          <p:nvPr/>
        </p:nvSpPr>
        <p:spPr>
          <a:xfrm>
            <a:off x="7804170" y="2836253"/>
            <a:ext cx="3930629" cy="295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Body of the loop: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This will execute over and over again until the Boolean is set to False</a:t>
            </a:r>
          </a:p>
          <a:p>
            <a:pPr lvl="0"/>
            <a:endParaRPr lang="en-GB" sz="1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Next, number = number – 1 = 4.</a:t>
            </a:r>
          </a:p>
          <a:p>
            <a:pPr marL="285750" lvl="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Check if number &gt; 0. </a:t>
            </a:r>
            <a:endParaRPr lang="en-GB" sz="1800" b="1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buClr>
                <a:srgbClr val="FF0000"/>
              </a:buClr>
            </a:pPr>
            <a:r>
              <a:rPr lang="en-GB" sz="18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We print the number.</a:t>
            </a:r>
          </a:p>
          <a:p>
            <a:pPr marL="285750" lvl="0" indent="-285750">
              <a:buClr>
                <a:srgbClr val="FFCCCC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As number &gt; 0, we move into the while loop</a:t>
            </a:r>
          </a:p>
        </p:txBody>
      </p:sp>
    </p:spTree>
    <p:extLst>
      <p:ext uri="{BB962C8B-B14F-4D97-AF65-F5344CB8AC3E}">
        <p14:creationId xmlns:p14="http://schemas.microsoft.com/office/powerpoint/2010/main" val="1413019004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CB0D365B-73DE-25F0-18FD-FAEE6570FB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74114629-67CB-02B3-9F52-FA415267FC2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200" y="270000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While Loops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B31B856E-3FBA-CB6E-3CE1-D27CCD3BA25C}"/>
              </a:ext>
            </a:extLst>
          </p:cNvPr>
          <p:cNvSpPr txBox="1"/>
          <p:nvPr/>
        </p:nvSpPr>
        <p:spPr>
          <a:xfrm>
            <a:off x="1176379" y="1882572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while loop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lets you run code repeatedly so long as a Boolean statement is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9D0825EE-865B-7EA6-C252-19A22B43A11A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7/9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048BFF-23D6-DDE1-9924-E488EFCE02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63486" y="3064117"/>
            <a:ext cx="3918858" cy="25760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4" name="Google Shape;198;p20">
            <a:extLst>
              <a:ext uri="{FF2B5EF4-FFF2-40B4-BE49-F238E27FC236}">
                <a16:creationId xmlns:a16="http://schemas.microsoft.com/office/drawing/2014/main" id="{772E4631-900B-F7ED-8CF6-96DD73A93689}"/>
              </a:ext>
            </a:extLst>
          </p:cNvPr>
          <p:cNvSpPr txBox="1"/>
          <p:nvPr/>
        </p:nvSpPr>
        <p:spPr>
          <a:xfrm>
            <a:off x="7804170" y="2836253"/>
            <a:ext cx="3930629" cy="295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Body of the loop: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This will execute over and over again until the Boolean is set to False</a:t>
            </a:r>
          </a:p>
          <a:p>
            <a:pPr lvl="0"/>
            <a:endParaRPr lang="en-GB" sz="1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Next, number = number – 1 = 4.</a:t>
            </a:r>
          </a:p>
          <a:p>
            <a:pPr marL="285750" lvl="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Check if number &gt; 0. </a:t>
            </a:r>
          </a:p>
          <a:p>
            <a:pPr marL="285750" lvl="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We print the number.</a:t>
            </a:r>
            <a:endParaRPr lang="en-GB" sz="1800" b="1" dirty="0">
              <a:solidFill>
                <a:srgbClr val="FFCC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>
              <a:buClr>
                <a:srgbClr val="FFCCCC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As number &gt; 0, we move into the while loop</a:t>
            </a:r>
          </a:p>
        </p:txBody>
      </p:sp>
    </p:spTree>
    <p:extLst>
      <p:ext uri="{BB962C8B-B14F-4D97-AF65-F5344CB8AC3E}">
        <p14:creationId xmlns:p14="http://schemas.microsoft.com/office/powerpoint/2010/main" val="495047866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885C978B-F8AC-E302-FD13-F39CCA051F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41BA0FA2-F235-A934-61EB-BACC16F14BD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200" y="270000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While Loops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712AF771-DA20-8EE6-3574-F7ADA678D462}"/>
              </a:ext>
            </a:extLst>
          </p:cNvPr>
          <p:cNvSpPr txBox="1"/>
          <p:nvPr/>
        </p:nvSpPr>
        <p:spPr>
          <a:xfrm>
            <a:off x="1176379" y="1882572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while loop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lets you run code repeatedly so long as a Boolean statement is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13DB48E1-F078-4189-186C-B8ADC00FCBB5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7/9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FFFDD3-9264-EC84-A1F7-CA4EE470FB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63486" y="3064117"/>
            <a:ext cx="3918858" cy="25760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4" name="Google Shape;198;p20">
            <a:extLst>
              <a:ext uri="{FF2B5EF4-FFF2-40B4-BE49-F238E27FC236}">
                <a16:creationId xmlns:a16="http://schemas.microsoft.com/office/drawing/2014/main" id="{7AED6AA2-6EB8-5EC6-31D1-97C05EC0530B}"/>
              </a:ext>
            </a:extLst>
          </p:cNvPr>
          <p:cNvSpPr txBox="1"/>
          <p:nvPr/>
        </p:nvSpPr>
        <p:spPr>
          <a:xfrm>
            <a:off x="7804170" y="2836253"/>
            <a:ext cx="3930629" cy="295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Body of the loop: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This will execute over and over again until the Boolean is set to False</a:t>
            </a:r>
          </a:p>
          <a:p>
            <a:pPr lvl="0"/>
            <a:endParaRPr lang="en-GB" sz="1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Next, number = number – 1 = 4.</a:t>
            </a:r>
          </a:p>
          <a:p>
            <a:pPr marL="285750" lvl="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Check if number &gt; 0. </a:t>
            </a:r>
          </a:p>
          <a:p>
            <a:pPr marL="285750" lvl="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We print the number.</a:t>
            </a:r>
            <a:endParaRPr lang="en-GB" sz="1800" b="1" dirty="0">
              <a:solidFill>
                <a:srgbClr val="FFCC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>
              <a:buClr>
                <a:srgbClr val="FFCCCC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As number &gt; 0, we move into the while loop</a:t>
            </a:r>
          </a:p>
        </p:txBody>
      </p:sp>
      <p:sp>
        <p:nvSpPr>
          <p:cNvPr id="3" name="Google Shape;200;p20">
            <a:extLst>
              <a:ext uri="{FF2B5EF4-FFF2-40B4-BE49-F238E27FC236}">
                <a16:creationId xmlns:a16="http://schemas.microsoft.com/office/drawing/2014/main" id="{C4300DE2-B2DB-30EB-2C92-9E910EB96178}"/>
              </a:ext>
            </a:extLst>
          </p:cNvPr>
          <p:cNvSpPr/>
          <p:nvPr/>
        </p:nvSpPr>
        <p:spPr>
          <a:xfrm>
            <a:off x="2133598" y="5298971"/>
            <a:ext cx="3548745" cy="341175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8291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>
          <a:extLst>
            <a:ext uri="{FF2B5EF4-FFF2-40B4-BE49-F238E27FC236}">
              <a16:creationId xmlns:a16="http://schemas.microsoft.com/office/drawing/2014/main" id="{0F788EAE-FDF9-082F-B775-6E49F0A7F2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9DF45E4-D73F-6939-6989-D8E1F2B23BBD}"/>
              </a:ext>
            </a:extLst>
          </p:cNvPr>
          <p:cNvSpPr/>
          <p:nvPr/>
        </p:nvSpPr>
        <p:spPr>
          <a:xfrm>
            <a:off x="489858" y="1273629"/>
            <a:ext cx="11332028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9" name="Google Shape;149;p19">
            <a:extLst>
              <a:ext uri="{FF2B5EF4-FFF2-40B4-BE49-F238E27FC236}">
                <a16:creationId xmlns:a16="http://schemas.microsoft.com/office/drawing/2014/main" id="{635CE15E-F0AD-554B-68A5-8E2FBF85F3A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1099" y="15801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Recap: Accessing </a:t>
            </a:r>
            <a:r>
              <a:rPr lang="en-GB" dirty="0" err="1"/>
              <a:t>Noteable</a:t>
            </a:r>
            <a:endParaRPr dirty="0"/>
          </a:p>
        </p:txBody>
      </p:sp>
      <p:sp>
        <p:nvSpPr>
          <p:cNvPr id="150" name="Google Shape;150;p19">
            <a:extLst>
              <a:ext uri="{FF2B5EF4-FFF2-40B4-BE49-F238E27FC236}">
                <a16:creationId xmlns:a16="http://schemas.microsoft.com/office/drawing/2014/main" id="{EAECE2EA-CE34-41CF-9E82-B04F85A45117}"/>
              </a:ext>
            </a:extLst>
          </p:cNvPr>
          <p:cNvSpPr txBox="1"/>
          <p:nvPr/>
        </p:nvSpPr>
        <p:spPr>
          <a:xfrm>
            <a:off x="489858" y="1803052"/>
            <a:ext cx="6708926" cy="3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Open Blackboard</a:t>
            </a:r>
            <a:br>
              <a:rPr lang="en-GB" sz="2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 to “Introduction to Coding and Data Analysis for Scientists 2025”</a:t>
            </a:r>
            <a:endParaRPr lang="en-GB" sz="2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84200" lvl="1">
              <a:lnSpc>
                <a:spcPct val="90000"/>
              </a:lnSpc>
              <a:buClr>
                <a:srgbClr val="1CADE4"/>
              </a:buClr>
              <a:buSzPts val="1600"/>
            </a:pPr>
            <a:endParaRPr lang="en-GB" sz="1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Click “Unit Information and Resources”</a:t>
            </a:r>
            <a:b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41400" lvl="2">
              <a:lnSpc>
                <a:spcPct val="90000"/>
              </a:lnSpc>
              <a:buClr>
                <a:srgbClr val="1CADE4"/>
              </a:buClr>
              <a:buSzPts val="1600"/>
            </a:pP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endParaRPr lang="en-GB" sz="16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endParaRPr lang="en-GB" sz="2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br>
              <a:rPr lang="en-GB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endParaRPr sz="12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FCD0B3-6137-F78B-FC7D-421F2479F38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47126" y="1151474"/>
            <a:ext cx="4073775" cy="232560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Google Shape;103;p13">
            <a:extLst>
              <a:ext uri="{FF2B5EF4-FFF2-40B4-BE49-F238E27FC236}">
                <a16:creationId xmlns:a16="http://schemas.microsoft.com/office/drawing/2014/main" id="{3EC91A5E-7F47-503E-32B0-D903C2A00664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2/9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388750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FE0097A8-25EB-676A-BA63-39C6A4EC1A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1F255FAC-DEF7-D547-A620-9A115324B79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200" y="270000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While Loops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4E644A13-585A-2E90-F7D3-34AA46BFF49E}"/>
              </a:ext>
            </a:extLst>
          </p:cNvPr>
          <p:cNvSpPr txBox="1"/>
          <p:nvPr/>
        </p:nvSpPr>
        <p:spPr>
          <a:xfrm>
            <a:off x="1176379" y="1882572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while loop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lets you run code repeatedly so long as a Boolean statement is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483D3A11-9624-EA26-0C7B-AF46CDF8CC29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7/9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2602DF-7881-C591-C83B-B44A6CF9C3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63486" y="3064117"/>
            <a:ext cx="3918858" cy="25760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4" name="Google Shape;198;p20">
            <a:extLst>
              <a:ext uri="{FF2B5EF4-FFF2-40B4-BE49-F238E27FC236}">
                <a16:creationId xmlns:a16="http://schemas.microsoft.com/office/drawing/2014/main" id="{4663FABE-77A5-2B3A-A0AC-1E1164CBE38B}"/>
              </a:ext>
            </a:extLst>
          </p:cNvPr>
          <p:cNvSpPr txBox="1"/>
          <p:nvPr/>
        </p:nvSpPr>
        <p:spPr>
          <a:xfrm>
            <a:off x="7804170" y="2836253"/>
            <a:ext cx="3930629" cy="295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Body of the loop: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This will execute over and over again until the Boolean is set to False</a:t>
            </a:r>
          </a:p>
          <a:p>
            <a:pPr lvl="0"/>
            <a:endParaRPr lang="en-GB" sz="1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Next, number = number – 1 = 4.</a:t>
            </a:r>
          </a:p>
          <a:p>
            <a:pPr marL="285750" lvl="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Check if number &gt; 0. </a:t>
            </a:r>
          </a:p>
          <a:p>
            <a:pPr marL="285750" lvl="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We print the number.</a:t>
            </a:r>
            <a:endParaRPr lang="en-GB" sz="1800" b="1" dirty="0">
              <a:solidFill>
                <a:srgbClr val="FFCC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>
              <a:buClr>
                <a:srgbClr val="FFCCCC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As number &gt; 0, we move into the while loop</a:t>
            </a:r>
          </a:p>
        </p:txBody>
      </p:sp>
    </p:spTree>
    <p:extLst>
      <p:ext uri="{BB962C8B-B14F-4D97-AF65-F5344CB8AC3E}">
        <p14:creationId xmlns:p14="http://schemas.microsoft.com/office/powerpoint/2010/main" val="1844328437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E67E018E-2BE8-70C3-BB8A-249411548B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8C6BAA71-67EC-A763-0A82-ACB14B0BF7A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200" y="270000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While Loops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DC91BE78-75E5-C412-A132-8ECA4B69D805}"/>
              </a:ext>
            </a:extLst>
          </p:cNvPr>
          <p:cNvSpPr txBox="1"/>
          <p:nvPr/>
        </p:nvSpPr>
        <p:spPr>
          <a:xfrm>
            <a:off x="1176379" y="1882572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while loop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lets you run code repeatedly so long as a Boolean statement is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54852559-9C2A-B1F2-E0DD-0D5BE5D84357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7/9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788E94-87EE-E45B-AAC0-ADCFCDAF4A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63486" y="3064117"/>
            <a:ext cx="3918858" cy="25760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4" name="Google Shape;198;p20">
            <a:extLst>
              <a:ext uri="{FF2B5EF4-FFF2-40B4-BE49-F238E27FC236}">
                <a16:creationId xmlns:a16="http://schemas.microsoft.com/office/drawing/2014/main" id="{82F7C806-E4A8-A181-57AF-F3C172AFF79A}"/>
              </a:ext>
            </a:extLst>
          </p:cNvPr>
          <p:cNvSpPr txBox="1"/>
          <p:nvPr/>
        </p:nvSpPr>
        <p:spPr>
          <a:xfrm>
            <a:off x="7804170" y="2836253"/>
            <a:ext cx="3930629" cy="295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Body of the loop: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This will execute over and over again until the Boolean is set to False</a:t>
            </a:r>
          </a:p>
          <a:p>
            <a:pPr lvl="0"/>
            <a:endParaRPr lang="en-GB" sz="1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Next, number = number – 1 = 4.</a:t>
            </a:r>
          </a:p>
          <a:p>
            <a:pPr marL="285750" lvl="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Check if number &gt; 0. </a:t>
            </a:r>
          </a:p>
          <a:p>
            <a:pPr marL="285750" lvl="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We print the number.</a:t>
            </a:r>
          </a:p>
          <a:p>
            <a:pPr marL="285750" lvl="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As </a:t>
            </a:r>
            <a:r>
              <a:rPr lang="en-GB" sz="18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my_boolean</a:t>
            </a: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is True, we repeat the loop.</a:t>
            </a:r>
            <a:endParaRPr lang="en-GB" sz="1800" b="1" dirty="0">
              <a:solidFill>
                <a:srgbClr val="FFCC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81633249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23591121-A1FD-C846-3C35-1DF52992A0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227FE280-B018-A78E-9444-65B34262FD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200" y="270000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While Loops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D64B8093-1706-BF3E-C291-B6009456A78D}"/>
              </a:ext>
            </a:extLst>
          </p:cNvPr>
          <p:cNvSpPr txBox="1"/>
          <p:nvPr/>
        </p:nvSpPr>
        <p:spPr>
          <a:xfrm>
            <a:off x="1176379" y="1882572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while loop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lets you run code repeatedly so long as a Boolean statement is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03E6825C-C95A-E33D-4234-BC5D93F77188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7/9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E0B3A8-22CC-0EB3-6164-F0FB04C25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63486" y="3064117"/>
            <a:ext cx="3918858" cy="25760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4" name="Google Shape;198;p20">
            <a:extLst>
              <a:ext uri="{FF2B5EF4-FFF2-40B4-BE49-F238E27FC236}">
                <a16:creationId xmlns:a16="http://schemas.microsoft.com/office/drawing/2014/main" id="{E29664DB-290E-3EC7-E993-768AE15165D7}"/>
              </a:ext>
            </a:extLst>
          </p:cNvPr>
          <p:cNvSpPr txBox="1"/>
          <p:nvPr/>
        </p:nvSpPr>
        <p:spPr>
          <a:xfrm>
            <a:off x="7804170" y="2836253"/>
            <a:ext cx="3930629" cy="295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Body of the loop: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This will execute over and over again until the Boolean is set to False</a:t>
            </a:r>
          </a:p>
          <a:p>
            <a:pPr lvl="0"/>
            <a:endParaRPr lang="en-GB" sz="1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Next, number = number – 1 = 4.</a:t>
            </a:r>
          </a:p>
          <a:p>
            <a:pPr marL="285750" lvl="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Check if number &gt; 0. </a:t>
            </a:r>
          </a:p>
          <a:p>
            <a:pPr marL="285750" lvl="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We print the number.</a:t>
            </a:r>
          </a:p>
          <a:p>
            <a:pPr marL="285750" lvl="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As </a:t>
            </a:r>
            <a:r>
              <a:rPr lang="en-GB" sz="18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my_boolean</a:t>
            </a: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is True, we repeat the loop.</a:t>
            </a:r>
            <a:endParaRPr lang="en-GB" sz="1800" b="1" dirty="0">
              <a:solidFill>
                <a:srgbClr val="FFCC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200;p20">
            <a:extLst>
              <a:ext uri="{FF2B5EF4-FFF2-40B4-BE49-F238E27FC236}">
                <a16:creationId xmlns:a16="http://schemas.microsoft.com/office/drawing/2014/main" id="{4C6452F4-1DFA-B55D-D7EF-77863DAB5AEB}"/>
              </a:ext>
            </a:extLst>
          </p:cNvPr>
          <p:cNvSpPr/>
          <p:nvPr/>
        </p:nvSpPr>
        <p:spPr>
          <a:xfrm>
            <a:off x="2405742" y="4331709"/>
            <a:ext cx="1143002" cy="327378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35372140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2CD7EFD6-D7F9-6BFF-628F-622CEF1051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867C123A-6BE7-4850-4862-5C68AE627C3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200" y="270000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While Loops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894AFAC7-5F14-1FE0-656B-859E477EB2FF}"/>
              </a:ext>
            </a:extLst>
          </p:cNvPr>
          <p:cNvSpPr txBox="1"/>
          <p:nvPr/>
        </p:nvSpPr>
        <p:spPr>
          <a:xfrm>
            <a:off x="1176379" y="1882572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while loop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lets you run code repeatedly so long as a Boolean statement is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A4EE82C9-79E0-177C-BE45-17E00A3E7F73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7/9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9A7A92-6B5A-5406-2B89-1C2C320394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63486" y="3064117"/>
            <a:ext cx="3918858" cy="25760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4" name="Google Shape;198;p20">
            <a:extLst>
              <a:ext uri="{FF2B5EF4-FFF2-40B4-BE49-F238E27FC236}">
                <a16:creationId xmlns:a16="http://schemas.microsoft.com/office/drawing/2014/main" id="{0F028446-2482-FE0E-65B3-F082B7C2A6CC}"/>
              </a:ext>
            </a:extLst>
          </p:cNvPr>
          <p:cNvSpPr txBox="1"/>
          <p:nvPr/>
        </p:nvSpPr>
        <p:spPr>
          <a:xfrm>
            <a:off x="7804170" y="2836253"/>
            <a:ext cx="3930629" cy="295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Body of the loop: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This will execute over and over again until the Boolean is set to False</a:t>
            </a:r>
          </a:p>
          <a:p>
            <a:pPr lvl="0"/>
            <a:endParaRPr lang="en-GB" sz="1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Next, number = number – 1 = 4.</a:t>
            </a:r>
          </a:p>
          <a:p>
            <a:pPr marL="285750" lvl="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Check if number &gt; 0. </a:t>
            </a:r>
          </a:p>
          <a:p>
            <a:pPr marL="285750" lvl="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We print the number.</a:t>
            </a:r>
          </a:p>
          <a:p>
            <a:pPr marL="285750" lvl="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As </a:t>
            </a:r>
            <a:r>
              <a:rPr lang="en-GB" sz="18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my_boolean</a:t>
            </a: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is True, we repeat the loop.</a:t>
            </a:r>
            <a:endParaRPr lang="en-GB" sz="1800" b="1" dirty="0">
              <a:solidFill>
                <a:srgbClr val="FFCC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7781335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2E2EA52F-971B-0932-92B7-675FD00A6E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D4765DBA-2C7B-609D-FA0E-6E649C5E4C5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200" y="270000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While Loops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5860CA5F-937E-B88E-F55E-E4E82FB52083}"/>
              </a:ext>
            </a:extLst>
          </p:cNvPr>
          <p:cNvSpPr txBox="1"/>
          <p:nvPr/>
        </p:nvSpPr>
        <p:spPr>
          <a:xfrm>
            <a:off x="1176379" y="1882572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while loop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lets you run code repeatedly so long as a Boolean statement is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58607630-5032-B692-47A9-718634359F8A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7/9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50AD21-455B-BC94-CAF8-2E94F888CC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63486" y="3064117"/>
            <a:ext cx="3918858" cy="25760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4" name="Google Shape;198;p20">
            <a:extLst>
              <a:ext uri="{FF2B5EF4-FFF2-40B4-BE49-F238E27FC236}">
                <a16:creationId xmlns:a16="http://schemas.microsoft.com/office/drawing/2014/main" id="{E0A2EF6A-0588-17D7-133C-A1F94124647E}"/>
              </a:ext>
            </a:extLst>
          </p:cNvPr>
          <p:cNvSpPr txBox="1"/>
          <p:nvPr/>
        </p:nvSpPr>
        <p:spPr>
          <a:xfrm>
            <a:off x="7804170" y="2836253"/>
            <a:ext cx="3930629" cy="295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Body of the loop: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This will execute over and over again until the Boolean is set to False</a:t>
            </a:r>
          </a:p>
          <a:p>
            <a:pPr marL="285750" lvl="0" indent="-285750">
              <a:buClr>
                <a:srgbClr val="FFCCCC"/>
              </a:buClr>
              <a:buFont typeface="Arial" panose="020B0604020202020204" pitchFamily="34" charset="0"/>
              <a:buChar char="•"/>
            </a:pPr>
            <a:endParaRPr lang="en-GB" sz="1800" b="1" dirty="0">
              <a:solidFill>
                <a:srgbClr val="FFCC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>
              <a:buClr>
                <a:srgbClr val="FFCCCC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Next, number = number – 1 = 4.</a:t>
            </a:r>
          </a:p>
          <a:p>
            <a:pPr marL="285750" lvl="0" indent="-285750">
              <a:buClr>
                <a:srgbClr val="FFCCCC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Check if number &gt; 0. </a:t>
            </a:r>
          </a:p>
          <a:p>
            <a:pPr marL="285750" lvl="0" indent="-285750">
              <a:buClr>
                <a:srgbClr val="FFCCCC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We print the number.</a:t>
            </a:r>
          </a:p>
          <a:p>
            <a:pPr marL="285750" lvl="0" indent="-285750">
              <a:buClr>
                <a:srgbClr val="FFCCCC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As </a:t>
            </a:r>
            <a:r>
              <a:rPr lang="en-GB" sz="1800" b="1" dirty="0" err="1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my_boolean</a:t>
            </a:r>
            <a:r>
              <a:rPr lang="en-GB" sz="1800" b="1" dirty="0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 is True, we repeat the loop.</a:t>
            </a:r>
          </a:p>
        </p:txBody>
      </p:sp>
    </p:spTree>
    <p:extLst>
      <p:ext uri="{BB962C8B-B14F-4D97-AF65-F5344CB8AC3E}">
        <p14:creationId xmlns:p14="http://schemas.microsoft.com/office/powerpoint/2010/main" val="2368418478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0450CAA7-B73A-EC00-0894-6631884A6B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12B6F0B3-6A69-F6DD-6FBB-944AB9F8DF1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200" y="270000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While Loops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12460B32-2B9D-F19A-48BC-9C460AF49987}"/>
              </a:ext>
            </a:extLst>
          </p:cNvPr>
          <p:cNvSpPr txBox="1"/>
          <p:nvPr/>
        </p:nvSpPr>
        <p:spPr>
          <a:xfrm>
            <a:off x="1176379" y="1882572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while loop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lets you run code repeatedly so long as a Boolean statement is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4604D8C2-F282-1423-8F1B-6B3D5486C45A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7/9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A09B13-DAD1-28FF-443D-F54BE21C24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63486" y="3064117"/>
            <a:ext cx="3918858" cy="25760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4" name="Google Shape;198;p20">
            <a:extLst>
              <a:ext uri="{FF2B5EF4-FFF2-40B4-BE49-F238E27FC236}">
                <a16:creationId xmlns:a16="http://schemas.microsoft.com/office/drawing/2014/main" id="{F988B753-F29A-1B80-A710-31415FA32A4C}"/>
              </a:ext>
            </a:extLst>
          </p:cNvPr>
          <p:cNvSpPr txBox="1"/>
          <p:nvPr/>
        </p:nvSpPr>
        <p:spPr>
          <a:xfrm>
            <a:off x="7804170" y="2836253"/>
            <a:ext cx="3930629" cy="295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Body of the loop: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This will execute over and over again until the Boolean is set to False</a:t>
            </a:r>
          </a:p>
          <a:p>
            <a:pPr marL="285750" lvl="0" indent="-285750">
              <a:buClr>
                <a:srgbClr val="FFCCCC"/>
              </a:buClr>
              <a:buFont typeface="Arial" panose="020B0604020202020204" pitchFamily="34" charset="0"/>
              <a:buChar char="•"/>
            </a:pPr>
            <a:endParaRPr lang="en-GB" sz="1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Next, number = number – 1 = 3.</a:t>
            </a:r>
          </a:p>
          <a:p>
            <a:pPr marL="285750" lvl="0" indent="-285750">
              <a:buClr>
                <a:srgbClr val="FFCCCC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Check if number &gt; 0. </a:t>
            </a:r>
          </a:p>
          <a:p>
            <a:pPr marL="285750" lvl="0" indent="-285750">
              <a:buClr>
                <a:srgbClr val="FFCCCC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We print the number.</a:t>
            </a:r>
          </a:p>
          <a:p>
            <a:pPr marL="285750" lvl="0" indent="-285750">
              <a:buClr>
                <a:srgbClr val="FFCCCC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As </a:t>
            </a:r>
            <a:r>
              <a:rPr lang="en-GB" sz="1800" b="1" dirty="0" err="1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my_boolean</a:t>
            </a:r>
            <a:r>
              <a:rPr lang="en-GB" sz="1800" b="1" dirty="0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 is True, we repeat the loop.</a:t>
            </a:r>
          </a:p>
        </p:txBody>
      </p:sp>
    </p:spTree>
    <p:extLst>
      <p:ext uri="{BB962C8B-B14F-4D97-AF65-F5344CB8AC3E}">
        <p14:creationId xmlns:p14="http://schemas.microsoft.com/office/powerpoint/2010/main" val="2239583280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435B30AC-9C80-652C-B0DC-FDA8E91B85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7532EE3B-CA77-F533-762B-D2AFAF799C2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200" y="270000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While Loops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371542E3-5497-38EB-8E41-E8852B4F635C}"/>
              </a:ext>
            </a:extLst>
          </p:cNvPr>
          <p:cNvSpPr txBox="1"/>
          <p:nvPr/>
        </p:nvSpPr>
        <p:spPr>
          <a:xfrm>
            <a:off x="1176379" y="1882572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while loop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lets you run code repeatedly so long as a Boolean statement is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C40AAD72-FF7F-3B57-3483-7B324DF943E1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7/9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33F0B5-3496-4B8F-1457-BB04D7A914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63486" y="3064117"/>
            <a:ext cx="3918858" cy="25760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4" name="Google Shape;198;p20">
            <a:extLst>
              <a:ext uri="{FF2B5EF4-FFF2-40B4-BE49-F238E27FC236}">
                <a16:creationId xmlns:a16="http://schemas.microsoft.com/office/drawing/2014/main" id="{0BC6F2D4-3815-C7B8-B0D4-2C713CDF2DD5}"/>
              </a:ext>
            </a:extLst>
          </p:cNvPr>
          <p:cNvSpPr txBox="1"/>
          <p:nvPr/>
        </p:nvSpPr>
        <p:spPr>
          <a:xfrm>
            <a:off x="7804170" y="2836253"/>
            <a:ext cx="3930629" cy="295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Body of the loop: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This will execute over and over again until the Boolean is set to False</a:t>
            </a:r>
          </a:p>
          <a:p>
            <a:pPr marL="285750" lvl="0" indent="-285750">
              <a:buClr>
                <a:srgbClr val="FFCCCC"/>
              </a:buClr>
              <a:buFont typeface="Arial" panose="020B0604020202020204" pitchFamily="34" charset="0"/>
              <a:buChar char="•"/>
            </a:pPr>
            <a:endParaRPr lang="en-GB" sz="1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Next, number = number – 1 = 3.</a:t>
            </a:r>
          </a:p>
          <a:p>
            <a:pPr marL="285750" lvl="0" indent="-285750">
              <a:buClr>
                <a:srgbClr val="FFCCCC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Check if number &gt; 0. </a:t>
            </a:r>
          </a:p>
          <a:p>
            <a:pPr marL="285750" lvl="0" indent="-285750">
              <a:buClr>
                <a:srgbClr val="FFCCCC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We print the number.</a:t>
            </a:r>
          </a:p>
          <a:p>
            <a:pPr marL="285750" lvl="0" indent="-285750">
              <a:buClr>
                <a:srgbClr val="FFCCCC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As </a:t>
            </a:r>
            <a:r>
              <a:rPr lang="en-GB" sz="1800" b="1" dirty="0" err="1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my_boolean</a:t>
            </a:r>
            <a:r>
              <a:rPr lang="en-GB" sz="1800" b="1" dirty="0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 is True, we repeat the loop.</a:t>
            </a:r>
          </a:p>
        </p:txBody>
      </p:sp>
      <p:sp>
        <p:nvSpPr>
          <p:cNvPr id="3" name="Google Shape;200;p20">
            <a:extLst>
              <a:ext uri="{FF2B5EF4-FFF2-40B4-BE49-F238E27FC236}">
                <a16:creationId xmlns:a16="http://schemas.microsoft.com/office/drawing/2014/main" id="{DCD7D183-FAFE-8E4D-4AF2-00BACEE5416A}"/>
              </a:ext>
            </a:extLst>
          </p:cNvPr>
          <p:cNvSpPr/>
          <p:nvPr/>
        </p:nvSpPr>
        <p:spPr>
          <a:xfrm>
            <a:off x="2188028" y="4677275"/>
            <a:ext cx="2090058" cy="308382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0933195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120461B0-4A9C-220C-B35F-E77FC446E4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3A8AA4DE-5F4F-FB31-A7E6-F8F134223C7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200" y="270000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While Loops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82DB2884-F4DF-C21E-CF14-91A22D2D8C78}"/>
              </a:ext>
            </a:extLst>
          </p:cNvPr>
          <p:cNvSpPr txBox="1"/>
          <p:nvPr/>
        </p:nvSpPr>
        <p:spPr>
          <a:xfrm>
            <a:off x="1176379" y="1882572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while loop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lets you run code repeatedly so long as a Boolean statement is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0E50F5B1-52EC-ACE2-7240-182A1D59011B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7/9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C1CC2F-25F2-DE1C-8080-C2AD2AF8E7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63486" y="3064117"/>
            <a:ext cx="3918858" cy="25760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4" name="Google Shape;198;p20">
            <a:extLst>
              <a:ext uri="{FF2B5EF4-FFF2-40B4-BE49-F238E27FC236}">
                <a16:creationId xmlns:a16="http://schemas.microsoft.com/office/drawing/2014/main" id="{3484655B-987C-CDE6-BC49-0B2772F83D78}"/>
              </a:ext>
            </a:extLst>
          </p:cNvPr>
          <p:cNvSpPr txBox="1"/>
          <p:nvPr/>
        </p:nvSpPr>
        <p:spPr>
          <a:xfrm>
            <a:off x="7804170" y="2836253"/>
            <a:ext cx="3930629" cy="295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Body of the loop: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This will execute over and over again until the Boolean is set to False</a:t>
            </a:r>
          </a:p>
          <a:p>
            <a:pPr marL="285750" lvl="0" indent="-285750">
              <a:buClr>
                <a:srgbClr val="FFCCCC"/>
              </a:buClr>
              <a:buFont typeface="Arial" panose="020B0604020202020204" pitchFamily="34" charset="0"/>
              <a:buChar char="•"/>
            </a:pPr>
            <a:endParaRPr lang="en-GB" sz="1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Next, number = number – 1 = 3.</a:t>
            </a:r>
          </a:p>
          <a:p>
            <a:pPr marL="285750" lvl="0" indent="-285750">
              <a:buClr>
                <a:srgbClr val="FFCCCC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Check if number &gt; 0. </a:t>
            </a:r>
          </a:p>
          <a:p>
            <a:pPr marL="285750" lvl="0" indent="-285750">
              <a:buClr>
                <a:srgbClr val="FFCCCC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We print the number.</a:t>
            </a:r>
          </a:p>
          <a:p>
            <a:pPr marL="285750" lvl="0" indent="-285750">
              <a:buClr>
                <a:srgbClr val="FFCCCC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As </a:t>
            </a:r>
            <a:r>
              <a:rPr lang="en-GB" sz="1800" b="1" dirty="0" err="1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my_boolean</a:t>
            </a:r>
            <a:r>
              <a:rPr lang="en-GB" sz="1800" b="1" dirty="0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 is True, we repeat the loop.</a:t>
            </a:r>
          </a:p>
        </p:txBody>
      </p:sp>
    </p:spTree>
    <p:extLst>
      <p:ext uri="{BB962C8B-B14F-4D97-AF65-F5344CB8AC3E}">
        <p14:creationId xmlns:p14="http://schemas.microsoft.com/office/powerpoint/2010/main" val="4123731732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045E0F3B-BB88-8892-9CFE-A950B6D761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A55E47AE-0369-9DFB-4A74-A7038AF8463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200" y="270000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While Loops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037BF340-E42E-23BC-E922-FCA70C656E99}"/>
              </a:ext>
            </a:extLst>
          </p:cNvPr>
          <p:cNvSpPr txBox="1"/>
          <p:nvPr/>
        </p:nvSpPr>
        <p:spPr>
          <a:xfrm>
            <a:off x="1176379" y="1882572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while loop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lets you run code repeatedly so long as a Boolean statement is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7B34E668-4535-C35A-FB07-856A919328FA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7/9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BBB51B-C278-52C3-B4C0-CC75124F90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63486" y="3064117"/>
            <a:ext cx="3918858" cy="25760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4" name="Google Shape;198;p20">
            <a:extLst>
              <a:ext uri="{FF2B5EF4-FFF2-40B4-BE49-F238E27FC236}">
                <a16:creationId xmlns:a16="http://schemas.microsoft.com/office/drawing/2014/main" id="{EF2D33C8-A8C7-CC99-67CE-A2C65F959C74}"/>
              </a:ext>
            </a:extLst>
          </p:cNvPr>
          <p:cNvSpPr txBox="1"/>
          <p:nvPr/>
        </p:nvSpPr>
        <p:spPr>
          <a:xfrm>
            <a:off x="7804170" y="2836253"/>
            <a:ext cx="3930629" cy="295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Body of the loop: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This will execute over and over again until the Boolean is set to False</a:t>
            </a:r>
          </a:p>
          <a:p>
            <a:pPr marL="285750" lvl="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GB" sz="1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Next, number = number – 1 = 3.</a:t>
            </a:r>
          </a:p>
          <a:p>
            <a:pPr marL="285750" lvl="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Check if number &gt; 0. </a:t>
            </a:r>
          </a:p>
          <a:p>
            <a:pPr marL="285750" lvl="0" indent="-285750">
              <a:buClr>
                <a:srgbClr val="FFCCCC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We print the number.</a:t>
            </a:r>
          </a:p>
          <a:p>
            <a:pPr marL="285750" lvl="0" indent="-285750">
              <a:buClr>
                <a:srgbClr val="FFCCCC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As </a:t>
            </a:r>
            <a:r>
              <a:rPr lang="en-GB" sz="1800" b="1" dirty="0" err="1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my_boolean</a:t>
            </a:r>
            <a:r>
              <a:rPr lang="en-GB" sz="1800" b="1" dirty="0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 is True, we repeat the loop.</a:t>
            </a:r>
          </a:p>
        </p:txBody>
      </p:sp>
    </p:spTree>
    <p:extLst>
      <p:ext uri="{BB962C8B-B14F-4D97-AF65-F5344CB8AC3E}">
        <p14:creationId xmlns:p14="http://schemas.microsoft.com/office/powerpoint/2010/main" val="1641133395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800E329C-F9E8-74CB-5400-23086A14DF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48C33621-FC43-B364-B331-977B22A117A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200" y="270000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While Loops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73B7ACE7-15E4-B842-9B48-750E531645A1}"/>
              </a:ext>
            </a:extLst>
          </p:cNvPr>
          <p:cNvSpPr txBox="1"/>
          <p:nvPr/>
        </p:nvSpPr>
        <p:spPr>
          <a:xfrm>
            <a:off x="1176379" y="1882572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while loop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lets you run code repeatedly so long as a Boolean statement is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2BA36973-DB8E-F30F-731C-A6F479534358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7/9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2579E4-C30F-6697-E9F3-BD889937BD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63486" y="3064117"/>
            <a:ext cx="3918858" cy="25760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4" name="Google Shape;198;p20">
            <a:extLst>
              <a:ext uri="{FF2B5EF4-FFF2-40B4-BE49-F238E27FC236}">
                <a16:creationId xmlns:a16="http://schemas.microsoft.com/office/drawing/2014/main" id="{0CEA4DAE-6BC6-074E-BBBF-634A11385C83}"/>
              </a:ext>
            </a:extLst>
          </p:cNvPr>
          <p:cNvSpPr txBox="1"/>
          <p:nvPr/>
        </p:nvSpPr>
        <p:spPr>
          <a:xfrm>
            <a:off x="7804170" y="2836253"/>
            <a:ext cx="3930629" cy="295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Body of the loop: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This will execute over and over again until the Boolean is set to False</a:t>
            </a:r>
          </a:p>
          <a:p>
            <a:pPr marL="285750" lvl="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GB" sz="1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Next, number = number – 1 = 3.</a:t>
            </a:r>
          </a:p>
          <a:p>
            <a:pPr marL="285750" lvl="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Check if number &gt; 0. </a:t>
            </a:r>
          </a:p>
          <a:p>
            <a:pPr marL="285750" lvl="0" indent="-285750">
              <a:buClr>
                <a:srgbClr val="FFCCCC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We print the number.</a:t>
            </a:r>
          </a:p>
          <a:p>
            <a:pPr marL="285750" lvl="0" indent="-285750">
              <a:buClr>
                <a:srgbClr val="FFCCCC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As </a:t>
            </a:r>
            <a:r>
              <a:rPr lang="en-GB" sz="1800" b="1" dirty="0" err="1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my_boolean</a:t>
            </a:r>
            <a:r>
              <a:rPr lang="en-GB" sz="1800" b="1" dirty="0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 is True, we repeat the loop.</a:t>
            </a:r>
          </a:p>
        </p:txBody>
      </p:sp>
      <p:sp>
        <p:nvSpPr>
          <p:cNvPr id="3" name="Google Shape;200;p20">
            <a:extLst>
              <a:ext uri="{FF2B5EF4-FFF2-40B4-BE49-F238E27FC236}">
                <a16:creationId xmlns:a16="http://schemas.microsoft.com/office/drawing/2014/main" id="{D0C95F36-BBBA-DF26-0263-A78112D0D2AA}"/>
              </a:ext>
            </a:extLst>
          </p:cNvPr>
          <p:cNvSpPr/>
          <p:nvPr/>
        </p:nvSpPr>
        <p:spPr>
          <a:xfrm>
            <a:off x="2188027" y="4992960"/>
            <a:ext cx="2558143" cy="306012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032006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>
          <a:extLst>
            <a:ext uri="{FF2B5EF4-FFF2-40B4-BE49-F238E27FC236}">
              <a16:creationId xmlns:a16="http://schemas.microsoft.com/office/drawing/2014/main" id="{7C386F76-433A-05AD-A7CB-B572128680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B80A82E-AC51-D7EA-33D2-2A7D91689F0F}"/>
              </a:ext>
            </a:extLst>
          </p:cNvPr>
          <p:cNvSpPr/>
          <p:nvPr/>
        </p:nvSpPr>
        <p:spPr>
          <a:xfrm>
            <a:off x="489858" y="1273629"/>
            <a:ext cx="11332028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9" name="Google Shape;149;p19">
            <a:extLst>
              <a:ext uri="{FF2B5EF4-FFF2-40B4-BE49-F238E27FC236}">
                <a16:creationId xmlns:a16="http://schemas.microsoft.com/office/drawing/2014/main" id="{FC710200-DC1B-3600-DAD6-AE65AAA734C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1099" y="15801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Recap: Accessing </a:t>
            </a:r>
            <a:r>
              <a:rPr lang="en-GB" dirty="0" err="1"/>
              <a:t>Noteable</a:t>
            </a:r>
            <a:endParaRPr dirty="0"/>
          </a:p>
        </p:txBody>
      </p:sp>
      <p:sp>
        <p:nvSpPr>
          <p:cNvPr id="150" name="Google Shape;150;p19">
            <a:extLst>
              <a:ext uri="{FF2B5EF4-FFF2-40B4-BE49-F238E27FC236}">
                <a16:creationId xmlns:a16="http://schemas.microsoft.com/office/drawing/2014/main" id="{9B92D882-E106-4969-86A8-689CB4371542}"/>
              </a:ext>
            </a:extLst>
          </p:cNvPr>
          <p:cNvSpPr txBox="1"/>
          <p:nvPr/>
        </p:nvSpPr>
        <p:spPr>
          <a:xfrm>
            <a:off x="489858" y="1803052"/>
            <a:ext cx="6708926" cy="3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Open Blackboard</a:t>
            </a:r>
            <a:br>
              <a:rPr lang="en-GB" sz="2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 to “Introduction to Coding and Data Analysis for Scientists 2025”</a:t>
            </a:r>
            <a:endParaRPr lang="en-GB" sz="2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84200" lvl="1">
              <a:lnSpc>
                <a:spcPct val="90000"/>
              </a:lnSpc>
              <a:buClr>
                <a:srgbClr val="1CADE4"/>
              </a:buClr>
              <a:buSzPts val="1600"/>
            </a:pPr>
            <a:endParaRPr lang="en-GB" sz="1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Click “Unit Information and Resources”</a:t>
            </a:r>
            <a:b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Open </a:t>
            </a:r>
            <a:r>
              <a:rPr lang="en-GB" sz="160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Noteable</a:t>
            </a:r>
            <a: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endParaRPr lang="en-GB" sz="16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endParaRPr lang="en-GB" sz="2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br>
              <a:rPr lang="en-GB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endParaRPr sz="12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08D6EA-1ECC-1F0D-CD04-C8AC304345C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47126" y="1151474"/>
            <a:ext cx="4073775" cy="232560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Google Shape;103;p13">
            <a:extLst>
              <a:ext uri="{FF2B5EF4-FFF2-40B4-BE49-F238E27FC236}">
                <a16:creationId xmlns:a16="http://schemas.microsoft.com/office/drawing/2014/main" id="{0FBDE03A-A9AF-9859-6E5E-FF18F04F6623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2/9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363070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0A3035DB-8ED0-A0B0-E177-3C85F64764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E60C5C07-9A31-6E78-998E-75C3FBB9FEF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200" y="270000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While Loops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F883D957-9213-9FB6-14C1-0CBA8D80626C}"/>
              </a:ext>
            </a:extLst>
          </p:cNvPr>
          <p:cNvSpPr txBox="1"/>
          <p:nvPr/>
        </p:nvSpPr>
        <p:spPr>
          <a:xfrm>
            <a:off x="1176379" y="1882572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while loop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lets you run code repeatedly so long as a Boolean statement is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9E6CE5BE-ACDF-60DA-82F3-CEA7AD906588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7/9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BFB6AE-981C-C94D-FC81-ECA6AFC5A1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63486" y="3064117"/>
            <a:ext cx="3918858" cy="25760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4" name="Google Shape;198;p20">
            <a:extLst>
              <a:ext uri="{FF2B5EF4-FFF2-40B4-BE49-F238E27FC236}">
                <a16:creationId xmlns:a16="http://schemas.microsoft.com/office/drawing/2014/main" id="{528A1202-D8D0-4E93-C1DE-9D7EA3131BE3}"/>
              </a:ext>
            </a:extLst>
          </p:cNvPr>
          <p:cNvSpPr txBox="1"/>
          <p:nvPr/>
        </p:nvSpPr>
        <p:spPr>
          <a:xfrm>
            <a:off x="7804170" y="2836253"/>
            <a:ext cx="3930629" cy="295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Body of the loop: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This will execute over and over again until the Boolean is set to False</a:t>
            </a:r>
          </a:p>
          <a:p>
            <a:pPr marL="285750" lvl="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GB" sz="1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Next, number = number – 1 = 3.</a:t>
            </a:r>
          </a:p>
          <a:p>
            <a:pPr marL="285750" lvl="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Check if number &gt; 0. </a:t>
            </a:r>
          </a:p>
          <a:p>
            <a:pPr marL="285750" lvl="0" indent="-285750">
              <a:buClr>
                <a:srgbClr val="FFCCCC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We print the number.</a:t>
            </a:r>
          </a:p>
          <a:p>
            <a:pPr marL="285750" lvl="0" indent="-285750">
              <a:buClr>
                <a:srgbClr val="FFCCCC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As </a:t>
            </a:r>
            <a:r>
              <a:rPr lang="en-GB" sz="1800" b="1" dirty="0" err="1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my_boolean</a:t>
            </a:r>
            <a:r>
              <a:rPr lang="en-GB" sz="1800" b="1" dirty="0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 is True, we repeat the loop.</a:t>
            </a:r>
          </a:p>
        </p:txBody>
      </p:sp>
    </p:spTree>
    <p:extLst>
      <p:ext uri="{BB962C8B-B14F-4D97-AF65-F5344CB8AC3E}">
        <p14:creationId xmlns:p14="http://schemas.microsoft.com/office/powerpoint/2010/main" val="555080548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2E994639-0D44-1166-FD62-9198D65B63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01954CE3-2F9C-47CB-74AC-55D2DE9C5DA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200" y="270000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While Loops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598A66EC-1178-A26F-6B98-2CCA379106C1}"/>
              </a:ext>
            </a:extLst>
          </p:cNvPr>
          <p:cNvSpPr txBox="1"/>
          <p:nvPr/>
        </p:nvSpPr>
        <p:spPr>
          <a:xfrm>
            <a:off x="1176379" y="1882572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while loop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lets you run code repeatedly so long as a Boolean statement is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91654811-9414-F09D-9873-5D523B3C5284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7/9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92B2BD-2E8C-2ED8-39BD-9659EEB43A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63486" y="3064117"/>
            <a:ext cx="3918858" cy="25760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4" name="Google Shape;198;p20">
            <a:extLst>
              <a:ext uri="{FF2B5EF4-FFF2-40B4-BE49-F238E27FC236}">
                <a16:creationId xmlns:a16="http://schemas.microsoft.com/office/drawing/2014/main" id="{8C7481D2-66CB-AC92-C9FD-58E474861BA3}"/>
              </a:ext>
            </a:extLst>
          </p:cNvPr>
          <p:cNvSpPr txBox="1"/>
          <p:nvPr/>
        </p:nvSpPr>
        <p:spPr>
          <a:xfrm>
            <a:off x="7804170" y="2836253"/>
            <a:ext cx="3930629" cy="295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Body of the loop: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This will execute over and over again until the Boolean is set to False</a:t>
            </a:r>
          </a:p>
          <a:p>
            <a:pPr marL="285750" lvl="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GB" sz="1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Next, number = number – 1 = 3.</a:t>
            </a:r>
          </a:p>
          <a:p>
            <a:pPr marL="285750" lvl="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Check if number &gt; 0. </a:t>
            </a:r>
          </a:p>
          <a:p>
            <a:pPr marL="285750" lvl="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We print the number.</a:t>
            </a:r>
          </a:p>
          <a:p>
            <a:pPr marL="285750" lvl="0" indent="-285750">
              <a:buClr>
                <a:srgbClr val="FFCCCC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As </a:t>
            </a:r>
            <a:r>
              <a:rPr lang="en-GB" sz="1800" b="1" dirty="0" err="1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my_boolean</a:t>
            </a:r>
            <a:r>
              <a:rPr lang="en-GB" sz="1800" b="1" dirty="0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 is True, we repeat the loop.</a:t>
            </a:r>
          </a:p>
        </p:txBody>
      </p:sp>
    </p:spTree>
    <p:extLst>
      <p:ext uri="{BB962C8B-B14F-4D97-AF65-F5344CB8AC3E}">
        <p14:creationId xmlns:p14="http://schemas.microsoft.com/office/powerpoint/2010/main" val="3065881888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56FFC3CC-F4EE-27A8-7FB3-5E081ACDA2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FA84E785-C0D7-28EA-B3AC-CEF8035AE02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200" y="270000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While Loops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820DE711-2616-6B41-0344-53B7CD88B85F}"/>
              </a:ext>
            </a:extLst>
          </p:cNvPr>
          <p:cNvSpPr txBox="1"/>
          <p:nvPr/>
        </p:nvSpPr>
        <p:spPr>
          <a:xfrm>
            <a:off x="1176379" y="1882572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while loop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lets you run code repeatedly so long as a Boolean statement is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965FB077-8D85-2F5C-B10C-DF8E9761CEAB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7/9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ED5E8E-A971-4D2F-F485-B6681942BD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63486" y="3064117"/>
            <a:ext cx="3918858" cy="25760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4" name="Google Shape;198;p20">
            <a:extLst>
              <a:ext uri="{FF2B5EF4-FFF2-40B4-BE49-F238E27FC236}">
                <a16:creationId xmlns:a16="http://schemas.microsoft.com/office/drawing/2014/main" id="{A22BCDC3-0787-86A7-6522-8CB78606C635}"/>
              </a:ext>
            </a:extLst>
          </p:cNvPr>
          <p:cNvSpPr txBox="1"/>
          <p:nvPr/>
        </p:nvSpPr>
        <p:spPr>
          <a:xfrm>
            <a:off x="7804170" y="2836253"/>
            <a:ext cx="3930629" cy="295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Body of the loop: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This will execute over and over again until the Boolean is set to False</a:t>
            </a:r>
          </a:p>
          <a:p>
            <a:pPr marL="285750" lvl="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GB" sz="1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Next, number = number – 1 = 3.</a:t>
            </a:r>
          </a:p>
          <a:p>
            <a:pPr marL="285750" lvl="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Check if number &gt; 0. </a:t>
            </a:r>
          </a:p>
          <a:p>
            <a:pPr marL="285750" lvl="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We print the number.</a:t>
            </a:r>
          </a:p>
          <a:p>
            <a:pPr marL="285750" lvl="0" indent="-285750">
              <a:buClr>
                <a:srgbClr val="FFCCCC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As </a:t>
            </a:r>
            <a:r>
              <a:rPr lang="en-GB" sz="1800" b="1" dirty="0" err="1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my_boolean</a:t>
            </a:r>
            <a:r>
              <a:rPr lang="en-GB" sz="1800" b="1" dirty="0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 is True, we repeat the loop.</a:t>
            </a:r>
          </a:p>
        </p:txBody>
      </p:sp>
      <p:sp>
        <p:nvSpPr>
          <p:cNvPr id="3" name="Google Shape;200;p20">
            <a:extLst>
              <a:ext uri="{FF2B5EF4-FFF2-40B4-BE49-F238E27FC236}">
                <a16:creationId xmlns:a16="http://schemas.microsoft.com/office/drawing/2014/main" id="{1BBAE123-28A3-B2AC-4BD8-E07D13ED30C5}"/>
              </a:ext>
            </a:extLst>
          </p:cNvPr>
          <p:cNvSpPr/>
          <p:nvPr/>
        </p:nvSpPr>
        <p:spPr>
          <a:xfrm>
            <a:off x="2188027" y="5297759"/>
            <a:ext cx="3494317" cy="342387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28433287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65E60532-BBEB-0B81-D43A-27B4244FB1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B1FD6208-AC9A-5D55-1B80-B972D40369F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200" y="270000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While Loops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83D2ABE6-6B1C-DEA3-95C2-1B174FCD549F}"/>
              </a:ext>
            </a:extLst>
          </p:cNvPr>
          <p:cNvSpPr txBox="1"/>
          <p:nvPr/>
        </p:nvSpPr>
        <p:spPr>
          <a:xfrm>
            <a:off x="1176379" y="1882572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while loop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lets you run code repeatedly so long as a Boolean statement is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782F26D2-90B6-EC0F-AA04-324D7D61C518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7/9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2430BB-9236-80FB-3E0B-17F5A85A54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63486" y="3064117"/>
            <a:ext cx="3918858" cy="25760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4" name="Google Shape;198;p20">
            <a:extLst>
              <a:ext uri="{FF2B5EF4-FFF2-40B4-BE49-F238E27FC236}">
                <a16:creationId xmlns:a16="http://schemas.microsoft.com/office/drawing/2014/main" id="{19FC54DB-51D9-08DB-1896-78E12113EE6C}"/>
              </a:ext>
            </a:extLst>
          </p:cNvPr>
          <p:cNvSpPr txBox="1"/>
          <p:nvPr/>
        </p:nvSpPr>
        <p:spPr>
          <a:xfrm>
            <a:off x="7804170" y="2836253"/>
            <a:ext cx="3930629" cy="295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Body of the loop: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This will execute over and over again until the Boolean is set to False</a:t>
            </a:r>
          </a:p>
          <a:p>
            <a:pPr marL="285750" lvl="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GB" sz="1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Next, number = number – 1 = 3.</a:t>
            </a:r>
          </a:p>
          <a:p>
            <a:pPr marL="285750" lvl="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Check if number &gt; 0. </a:t>
            </a:r>
          </a:p>
          <a:p>
            <a:pPr marL="285750" lvl="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We print the number.</a:t>
            </a:r>
          </a:p>
          <a:p>
            <a:pPr marL="285750" lvl="0" indent="-285750">
              <a:buClr>
                <a:srgbClr val="FFCCCC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As </a:t>
            </a:r>
            <a:r>
              <a:rPr lang="en-GB" sz="1800" b="1" dirty="0" err="1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my_boolean</a:t>
            </a:r>
            <a:r>
              <a:rPr lang="en-GB" sz="1800" b="1" dirty="0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 is True, we repeat the loop.</a:t>
            </a:r>
          </a:p>
        </p:txBody>
      </p:sp>
    </p:spTree>
    <p:extLst>
      <p:ext uri="{BB962C8B-B14F-4D97-AF65-F5344CB8AC3E}">
        <p14:creationId xmlns:p14="http://schemas.microsoft.com/office/powerpoint/2010/main" val="4126244357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D577A356-569E-E5FC-8DFC-323D99260B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98285B64-405E-ADA8-5250-6620EFBC41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200" y="270000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While Loops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C89621AF-8906-C685-FE6F-76E173B6CBA2}"/>
              </a:ext>
            </a:extLst>
          </p:cNvPr>
          <p:cNvSpPr txBox="1"/>
          <p:nvPr/>
        </p:nvSpPr>
        <p:spPr>
          <a:xfrm>
            <a:off x="1176379" y="1882572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while loop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lets you run code repeatedly so long as a Boolean statement is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09FC8DF8-47BC-2DE0-F97B-BD6902785B19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7/9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96F0DA-D9E8-1114-EF48-EB92131086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63486" y="3064117"/>
            <a:ext cx="3918858" cy="25760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4" name="Google Shape;198;p20">
            <a:extLst>
              <a:ext uri="{FF2B5EF4-FFF2-40B4-BE49-F238E27FC236}">
                <a16:creationId xmlns:a16="http://schemas.microsoft.com/office/drawing/2014/main" id="{5BE38D0D-AC92-BFCF-7A97-0ADAADEE5F40}"/>
              </a:ext>
            </a:extLst>
          </p:cNvPr>
          <p:cNvSpPr txBox="1"/>
          <p:nvPr/>
        </p:nvSpPr>
        <p:spPr>
          <a:xfrm>
            <a:off x="7804170" y="2836253"/>
            <a:ext cx="3930629" cy="295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Body of the loop: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This will execute over and over again until the Boolean is set to False</a:t>
            </a:r>
          </a:p>
          <a:p>
            <a:pPr marL="285750" lvl="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GB" sz="1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Next, number = number – 1 = 3.</a:t>
            </a:r>
          </a:p>
          <a:p>
            <a:pPr marL="285750" lvl="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Check if number &gt; 0. </a:t>
            </a:r>
          </a:p>
          <a:p>
            <a:pPr marL="285750" lvl="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We print the number.</a:t>
            </a:r>
          </a:p>
          <a:p>
            <a:pPr marL="285750" lvl="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As </a:t>
            </a:r>
            <a:r>
              <a:rPr lang="en-GB" sz="18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my_boolean</a:t>
            </a: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is True, we repeat the loop.</a:t>
            </a:r>
          </a:p>
        </p:txBody>
      </p:sp>
    </p:spTree>
    <p:extLst>
      <p:ext uri="{BB962C8B-B14F-4D97-AF65-F5344CB8AC3E}">
        <p14:creationId xmlns:p14="http://schemas.microsoft.com/office/powerpoint/2010/main" val="2905746655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B2FB580B-A948-92FA-F61F-717EB2612C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B53420E9-1BB2-28D4-2227-59E386F9A4A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200" y="270000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While Loops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8B0BB588-E706-82E3-91D1-2CCF3F993EC1}"/>
              </a:ext>
            </a:extLst>
          </p:cNvPr>
          <p:cNvSpPr txBox="1"/>
          <p:nvPr/>
        </p:nvSpPr>
        <p:spPr>
          <a:xfrm>
            <a:off x="1176379" y="1882572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while loop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lets you run code repeatedly so long as a Boolean statement is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AC6FEA00-C596-B926-C580-B3134F3032B3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7/9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F543F7-3373-2E1B-A755-7B7E71E886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63486" y="3064117"/>
            <a:ext cx="3918858" cy="25760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4" name="Google Shape;198;p20">
            <a:extLst>
              <a:ext uri="{FF2B5EF4-FFF2-40B4-BE49-F238E27FC236}">
                <a16:creationId xmlns:a16="http://schemas.microsoft.com/office/drawing/2014/main" id="{1770302D-A326-FC51-7D52-5F6906CB5E78}"/>
              </a:ext>
            </a:extLst>
          </p:cNvPr>
          <p:cNvSpPr txBox="1"/>
          <p:nvPr/>
        </p:nvSpPr>
        <p:spPr>
          <a:xfrm>
            <a:off x="7804170" y="2836253"/>
            <a:ext cx="3930629" cy="295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Body of the loop: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This will execute over and over again until the Boolean is set to False</a:t>
            </a:r>
          </a:p>
          <a:p>
            <a:pPr marL="285750" lvl="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GB" sz="1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Next, number = number – 1 = 3.</a:t>
            </a:r>
          </a:p>
          <a:p>
            <a:pPr marL="285750" lvl="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Check if number &gt; 0. </a:t>
            </a:r>
          </a:p>
          <a:p>
            <a:pPr marL="285750" lvl="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We print the number.</a:t>
            </a:r>
          </a:p>
          <a:p>
            <a:pPr marL="285750" lvl="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As </a:t>
            </a:r>
            <a:r>
              <a:rPr lang="en-GB" sz="18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my_boolean</a:t>
            </a: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is True, we repeat the loop.</a:t>
            </a:r>
          </a:p>
        </p:txBody>
      </p:sp>
      <p:sp>
        <p:nvSpPr>
          <p:cNvPr id="3" name="Google Shape;200;p20">
            <a:extLst>
              <a:ext uri="{FF2B5EF4-FFF2-40B4-BE49-F238E27FC236}">
                <a16:creationId xmlns:a16="http://schemas.microsoft.com/office/drawing/2014/main" id="{501FA7EF-3737-A187-4E13-F30D1D1FF2E1}"/>
              </a:ext>
            </a:extLst>
          </p:cNvPr>
          <p:cNvSpPr/>
          <p:nvPr/>
        </p:nvSpPr>
        <p:spPr>
          <a:xfrm>
            <a:off x="2405742" y="4331709"/>
            <a:ext cx="1143002" cy="327378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8321494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00D4F632-162A-DF7F-5349-3E6EA8768E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18724D4B-758D-A9F3-558A-D1090F29A7B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200" y="270000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While Loops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2B764543-BDC2-7A27-B1A6-3AFAEE6C5E43}"/>
              </a:ext>
            </a:extLst>
          </p:cNvPr>
          <p:cNvSpPr txBox="1"/>
          <p:nvPr/>
        </p:nvSpPr>
        <p:spPr>
          <a:xfrm>
            <a:off x="1176379" y="1882572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while loop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lets you run code repeatedly so long as a Boolean statement is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31C97799-E8B7-3705-F7A3-55477EB7C22F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7/9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049D7A-6BC1-9F34-61E8-EB866E0F8F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63486" y="3064117"/>
            <a:ext cx="3918858" cy="25760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4" name="Google Shape;198;p20">
            <a:extLst>
              <a:ext uri="{FF2B5EF4-FFF2-40B4-BE49-F238E27FC236}">
                <a16:creationId xmlns:a16="http://schemas.microsoft.com/office/drawing/2014/main" id="{5D144762-72FB-DA1E-E8F1-31E3551D4950}"/>
              </a:ext>
            </a:extLst>
          </p:cNvPr>
          <p:cNvSpPr txBox="1"/>
          <p:nvPr/>
        </p:nvSpPr>
        <p:spPr>
          <a:xfrm>
            <a:off x="7804170" y="2836253"/>
            <a:ext cx="3930629" cy="295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Body of the loop: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This will execute over and over again until the Boolean is set to False</a:t>
            </a:r>
          </a:p>
          <a:p>
            <a:pPr marL="285750" lvl="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GB" sz="1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Next, number = number – 1 = 3.</a:t>
            </a:r>
          </a:p>
          <a:p>
            <a:pPr marL="285750" lvl="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Check if number &gt; 0. </a:t>
            </a:r>
          </a:p>
          <a:p>
            <a:pPr marL="285750" lvl="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We print the number.</a:t>
            </a:r>
          </a:p>
          <a:p>
            <a:pPr marL="285750" lvl="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As </a:t>
            </a:r>
            <a:r>
              <a:rPr lang="en-GB" sz="18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my_boolean</a:t>
            </a: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is True, we repeat the loop.</a:t>
            </a:r>
          </a:p>
        </p:txBody>
      </p:sp>
    </p:spTree>
    <p:extLst>
      <p:ext uri="{BB962C8B-B14F-4D97-AF65-F5344CB8AC3E}">
        <p14:creationId xmlns:p14="http://schemas.microsoft.com/office/powerpoint/2010/main" val="2303717745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EA1B87A7-FBC2-93DE-6DF6-FE4C27E172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E073F2C0-96D4-2911-BB0B-54314BF7B4F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200" y="270000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While Loops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57C54541-6071-8CC3-6794-5E6F9C8D2BB7}"/>
              </a:ext>
            </a:extLst>
          </p:cNvPr>
          <p:cNvSpPr txBox="1"/>
          <p:nvPr/>
        </p:nvSpPr>
        <p:spPr>
          <a:xfrm>
            <a:off x="1176379" y="1882572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while loop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lets you run code repeatedly so long as a Boolean statement is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C78FB57D-E6B4-355E-6190-F123F9D3A7CA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7/9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016EB6-E2CC-3C93-7826-5A50BB2620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63486" y="3064117"/>
            <a:ext cx="3918858" cy="25760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4" name="Google Shape;198;p20">
            <a:extLst>
              <a:ext uri="{FF2B5EF4-FFF2-40B4-BE49-F238E27FC236}">
                <a16:creationId xmlns:a16="http://schemas.microsoft.com/office/drawing/2014/main" id="{F96F1A52-AD38-E37F-0548-355F4F9AF045}"/>
              </a:ext>
            </a:extLst>
          </p:cNvPr>
          <p:cNvSpPr txBox="1"/>
          <p:nvPr/>
        </p:nvSpPr>
        <p:spPr>
          <a:xfrm>
            <a:off x="7804170" y="2836253"/>
            <a:ext cx="3930629" cy="295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Body of the loop: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This will execute over and over again until the Boolean is set to False</a:t>
            </a:r>
          </a:p>
          <a:p>
            <a:pPr marL="285750" lvl="0" indent="-285750">
              <a:buClr>
                <a:srgbClr val="FFCCCC"/>
              </a:buClr>
              <a:buFont typeface="Arial" panose="020B0604020202020204" pitchFamily="34" charset="0"/>
              <a:buChar char="•"/>
            </a:pPr>
            <a:endParaRPr lang="en-GB" sz="1800" b="1" dirty="0">
              <a:solidFill>
                <a:srgbClr val="FFCC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>
              <a:buClr>
                <a:srgbClr val="FFCCCC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Next, number = number – 1 = 3.</a:t>
            </a:r>
          </a:p>
          <a:p>
            <a:pPr marL="285750" lvl="0" indent="-285750">
              <a:buClr>
                <a:srgbClr val="FFCCCC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Check if number &gt; 0. </a:t>
            </a:r>
          </a:p>
          <a:p>
            <a:pPr marL="285750" lvl="0" indent="-285750">
              <a:buClr>
                <a:srgbClr val="FFCCCC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We print the number.</a:t>
            </a:r>
          </a:p>
          <a:p>
            <a:pPr marL="285750" lvl="0" indent="-285750">
              <a:buClr>
                <a:srgbClr val="FFCCCC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As </a:t>
            </a:r>
            <a:r>
              <a:rPr lang="en-GB" sz="1800" b="1" dirty="0" err="1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my_boolean</a:t>
            </a:r>
            <a:r>
              <a:rPr lang="en-GB" sz="1800" b="1" dirty="0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 is True, we repeat the loop.</a:t>
            </a:r>
          </a:p>
        </p:txBody>
      </p:sp>
    </p:spTree>
    <p:extLst>
      <p:ext uri="{BB962C8B-B14F-4D97-AF65-F5344CB8AC3E}">
        <p14:creationId xmlns:p14="http://schemas.microsoft.com/office/powerpoint/2010/main" val="2472251782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9EC5B790-34EE-377F-EE36-89998E9193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D9F80D28-08C6-F537-EFAD-26C70BCAE55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200" y="270000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While Loops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8C765024-E566-EDF2-3B6D-67A75EC61D0F}"/>
              </a:ext>
            </a:extLst>
          </p:cNvPr>
          <p:cNvSpPr txBox="1"/>
          <p:nvPr/>
        </p:nvSpPr>
        <p:spPr>
          <a:xfrm>
            <a:off x="1176379" y="1882572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while loop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lets you run code repeatedly so long as a Boolean statement is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EC2F396F-8241-CF79-9AC5-C9F887C9233E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7/9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4AB5E8-8A50-B116-D3FB-9962D34AE5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63486" y="3064117"/>
            <a:ext cx="3918858" cy="25760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4" name="Google Shape;198;p20">
            <a:extLst>
              <a:ext uri="{FF2B5EF4-FFF2-40B4-BE49-F238E27FC236}">
                <a16:creationId xmlns:a16="http://schemas.microsoft.com/office/drawing/2014/main" id="{3B6E4C94-F8AA-F7BF-96C5-F43B072F86F3}"/>
              </a:ext>
            </a:extLst>
          </p:cNvPr>
          <p:cNvSpPr txBox="1"/>
          <p:nvPr/>
        </p:nvSpPr>
        <p:spPr>
          <a:xfrm>
            <a:off x="7804170" y="2836253"/>
            <a:ext cx="3930629" cy="295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Body of the loop: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This will execute over and over again until the Boolean is set to False</a:t>
            </a:r>
          </a:p>
          <a:p>
            <a:pPr marL="285750" lvl="0" indent="-285750">
              <a:buClr>
                <a:srgbClr val="FFCCCC"/>
              </a:buClr>
              <a:buFont typeface="Arial" panose="020B0604020202020204" pitchFamily="34" charset="0"/>
              <a:buChar char="•"/>
            </a:pPr>
            <a:endParaRPr lang="en-GB" sz="1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Next, number = number – 1 = 2.</a:t>
            </a:r>
          </a:p>
          <a:p>
            <a:pPr marL="285750" lvl="0" indent="-285750">
              <a:buClr>
                <a:srgbClr val="FFCCCC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Check if number &gt; 0. </a:t>
            </a:r>
          </a:p>
          <a:p>
            <a:pPr marL="285750" lvl="0" indent="-285750">
              <a:buClr>
                <a:srgbClr val="FFCCCC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We print the number.</a:t>
            </a:r>
          </a:p>
          <a:p>
            <a:pPr marL="285750" lvl="0" indent="-285750">
              <a:buClr>
                <a:srgbClr val="FFCCCC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As </a:t>
            </a:r>
            <a:r>
              <a:rPr lang="en-GB" sz="1800" b="1" dirty="0" err="1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my_boolean</a:t>
            </a:r>
            <a:r>
              <a:rPr lang="en-GB" sz="1800" b="1" dirty="0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 is True, we repeat the loop.</a:t>
            </a:r>
          </a:p>
        </p:txBody>
      </p:sp>
    </p:spTree>
    <p:extLst>
      <p:ext uri="{BB962C8B-B14F-4D97-AF65-F5344CB8AC3E}">
        <p14:creationId xmlns:p14="http://schemas.microsoft.com/office/powerpoint/2010/main" val="832169258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7E647B54-F227-A5B5-92C6-B35F8722CD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EBEB0B7C-D2B8-A89A-F6A0-E27497D3617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200" y="270000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While Loops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07EA5FBA-EA52-37B2-542F-A8691D0BEDA4}"/>
              </a:ext>
            </a:extLst>
          </p:cNvPr>
          <p:cNvSpPr txBox="1"/>
          <p:nvPr/>
        </p:nvSpPr>
        <p:spPr>
          <a:xfrm>
            <a:off x="1176379" y="1882572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while loop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lets you run code repeatedly so long as a Boolean statement is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FB9A1A3A-8770-D6DB-85FC-94C5E8F4EF14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7/9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138F66-6755-7E33-CC48-1F204691CD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63486" y="3064117"/>
            <a:ext cx="3918858" cy="25760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4" name="Google Shape;198;p20">
            <a:extLst>
              <a:ext uri="{FF2B5EF4-FFF2-40B4-BE49-F238E27FC236}">
                <a16:creationId xmlns:a16="http://schemas.microsoft.com/office/drawing/2014/main" id="{11E0D81F-FBE9-AF4B-56FD-FAD33C4D7955}"/>
              </a:ext>
            </a:extLst>
          </p:cNvPr>
          <p:cNvSpPr txBox="1"/>
          <p:nvPr/>
        </p:nvSpPr>
        <p:spPr>
          <a:xfrm>
            <a:off x="7804170" y="2836253"/>
            <a:ext cx="3930629" cy="295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Body of the loop: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This will execute over and over again until the Boolean is set to False</a:t>
            </a:r>
          </a:p>
          <a:p>
            <a:pPr marL="285750" lvl="0" indent="-285750">
              <a:buClr>
                <a:srgbClr val="FFCCCC"/>
              </a:buClr>
              <a:buFont typeface="Arial" panose="020B0604020202020204" pitchFamily="34" charset="0"/>
              <a:buChar char="•"/>
            </a:pPr>
            <a:endParaRPr lang="en-GB" sz="1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Next, number = number – 1 = 2.</a:t>
            </a:r>
          </a:p>
          <a:p>
            <a:pPr marL="285750" lvl="0" indent="-285750">
              <a:buClr>
                <a:srgbClr val="FFCCCC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Check if number &gt; 0. </a:t>
            </a:r>
          </a:p>
          <a:p>
            <a:pPr marL="285750" lvl="0" indent="-285750">
              <a:buClr>
                <a:srgbClr val="FFCCCC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We print the number.</a:t>
            </a:r>
          </a:p>
          <a:p>
            <a:pPr marL="285750" lvl="0" indent="-285750">
              <a:buClr>
                <a:srgbClr val="FFCCCC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As </a:t>
            </a:r>
            <a:r>
              <a:rPr lang="en-GB" sz="1800" b="1" dirty="0" err="1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my_boolean</a:t>
            </a:r>
            <a:r>
              <a:rPr lang="en-GB" sz="1800" b="1" dirty="0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 is True, we repeat the loop.</a:t>
            </a:r>
          </a:p>
        </p:txBody>
      </p:sp>
      <p:sp>
        <p:nvSpPr>
          <p:cNvPr id="3" name="Google Shape;200;p20">
            <a:extLst>
              <a:ext uri="{FF2B5EF4-FFF2-40B4-BE49-F238E27FC236}">
                <a16:creationId xmlns:a16="http://schemas.microsoft.com/office/drawing/2014/main" id="{23AE7755-AC77-B223-8C8C-3572973A3496}"/>
              </a:ext>
            </a:extLst>
          </p:cNvPr>
          <p:cNvSpPr/>
          <p:nvPr/>
        </p:nvSpPr>
        <p:spPr>
          <a:xfrm>
            <a:off x="2188028" y="4677275"/>
            <a:ext cx="2090058" cy="308382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78141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>
          <a:extLst>
            <a:ext uri="{FF2B5EF4-FFF2-40B4-BE49-F238E27FC236}">
              <a16:creationId xmlns:a16="http://schemas.microsoft.com/office/drawing/2014/main" id="{8FA41F08-49B0-BE45-32B6-3BF5E8FC66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0E3A4AA-C813-FF24-5AE8-838399120E63}"/>
              </a:ext>
            </a:extLst>
          </p:cNvPr>
          <p:cNvSpPr/>
          <p:nvPr/>
        </p:nvSpPr>
        <p:spPr>
          <a:xfrm>
            <a:off x="489858" y="1273629"/>
            <a:ext cx="11332028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9" name="Google Shape;149;p19">
            <a:extLst>
              <a:ext uri="{FF2B5EF4-FFF2-40B4-BE49-F238E27FC236}">
                <a16:creationId xmlns:a16="http://schemas.microsoft.com/office/drawing/2014/main" id="{6B94CAD6-55D5-2265-A5CC-231D04BFDA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1099" y="15801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Recap: Accessing </a:t>
            </a:r>
            <a:r>
              <a:rPr lang="en-GB" dirty="0" err="1"/>
              <a:t>Noteable</a:t>
            </a:r>
            <a:endParaRPr dirty="0"/>
          </a:p>
        </p:txBody>
      </p:sp>
      <p:sp>
        <p:nvSpPr>
          <p:cNvPr id="150" name="Google Shape;150;p19">
            <a:extLst>
              <a:ext uri="{FF2B5EF4-FFF2-40B4-BE49-F238E27FC236}">
                <a16:creationId xmlns:a16="http://schemas.microsoft.com/office/drawing/2014/main" id="{06C01221-5FB6-3ADF-95AF-CD9CFD504D1E}"/>
              </a:ext>
            </a:extLst>
          </p:cNvPr>
          <p:cNvSpPr txBox="1"/>
          <p:nvPr/>
        </p:nvSpPr>
        <p:spPr>
          <a:xfrm>
            <a:off x="489858" y="1803052"/>
            <a:ext cx="6708926" cy="3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Open Blackboard</a:t>
            </a:r>
            <a:br>
              <a:rPr lang="en-GB" sz="2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 to “Introduction to Coding and Data Analysis for Scientists 2025”</a:t>
            </a:r>
            <a:endParaRPr lang="en-GB" sz="2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84200" lvl="1">
              <a:lnSpc>
                <a:spcPct val="90000"/>
              </a:lnSpc>
              <a:buClr>
                <a:srgbClr val="1CADE4"/>
              </a:buClr>
              <a:buSzPts val="1600"/>
            </a:pPr>
            <a:endParaRPr lang="en-GB" sz="1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Click “Unit Information and Resources”</a:t>
            </a:r>
            <a:b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Open </a:t>
            </a:r>
            <a:r>
              <a:rPr lang="en-GB" sz="160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Noteable</a:t>
            </a:r>
            <a: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■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Make sure “</a:t>
            </a:r>
            <a:r>
              <a:rPr lang="en-GB" sz="1600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Jupyter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Classic (Legacy)” is selected.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endParaRPr lang="en-GB" sz="16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endParaRPr lang="en-GB" sz="2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br>
              <a:rPr lang="en-GB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endParaRPr sz="12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D1995D-1BD8-A1B3-D4B9-5E6A07975DE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47126" y="1151474"/>
            <a:ext cx="4073775" cy="232560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Google Shape;103;p13">
            <a:extLst>
              <a:ext uri="{FF2B5EF4-FFF2-40B4-BE49-F238E27FC236}">
                <a16:creationId xmlns:a16="http://schemas.microsoft.com/office/drawing/2014/main" id="{5B22B6C6-115E-F8F9-BC41-811525B5D757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2/9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8033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4D74AD00-828E-90E3-89E1-29BAF0C7D4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BD363567-EED6-69EA-95B2-12E912DB96D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200" y="270000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While Loops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978B5D02-DDC4-6F4E-F764-815B31780621}"/>
              </a:ext>
            </a:extLst>
          </p:cNvPr>
          <p:cNvSpPr txBox="1"/>
          <p:nvPr/>
        </p:nvSpPr>
        <p:spPr>
          <a:xfrm>
            <a:off x="1176379" y="1882572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while loop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lets you run code repeatedly so long as a Boolean statement is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5BF6A22E-7A64-C428-09C9-BB94D72313A6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7/9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AEBA0B-2895-53FE-DABE-22917C3F1E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63486" y="3064117"/>
            <a:ext cx="3918858" cy="25760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4" name="Google Shape;198;p20">
            <a:extLst>
              <a:ext uri="{FF2B5EF4-FFF2-40B4-BE49-F238E27FC236}">
                <a16:creationId xmlns:a16="http://schemas.microsoft.com/office/drawing/2014/main" id="{9E99610B-B8A7-00A2-2E9E-CA141B93D01C}"/>
              </a:ext>
            </a:extLst>
          </p:cNvPr>
          <p:cNvSpPr txBox="1"/>
          <p:nvPr/>
        </p:nvSpPr>
        <p:spPr>
          <a:xfrm>
            <a:off x="7804170" y="2836253"/>
            <a:ext cx="3930629" cy="295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Body of the loop: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This will execute over and over again until the Boolean is set to False</a:t>
            </a:r>
          </a:p>
          <a:p>
            <a:pPr marL="285750" lvl="0" indent="-285750">
              <a:buClr>
                <a:srgbClr val="FFCCCC"/>
              </a:buClr>
              <a:buFont typeface="Arial" panose="020B0604020202020204" pitchFamily="34" charset="0"/>
              <a:buChar char="•"/>
            </a:pPr>
            <a:endParaRPr lang="en-GB" sz="1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Next, number = number – 1 = 2.</a:t>
            </a:r>
          </a:p>
          <a:p>
            <a:pPr marL="285750" lvl="0" indent="-285750">
              <a:buClr>
                <a:srgbClr val="FFCCCC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Check if number &gt; 0. </a:t>
            </a:r>
          </a:p>
          <a:p>
            <a:pPr marL="285750" lvl="0" indent="-285750">
              <a:buClr>
                <a:srgbClr val="FFCCCC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We print the number.</a:t>
            </a:r>
          </a:p>
          <a:p>
            <a:pPr marL="285750" lvl="0" indent="-285750">
              <a:buClr>
                <a:srgbClr val="FFCCCC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As </a:t>
            </a:r>
            <a:r>
              <a:rPr lang="en-GB" sz="1800" b="1" dirty="0" err="1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my_boolean</a:t>
            </a:r>
            <a:r>
              <a:rPr lang="en-GB" sz="1800" b="1" dirty="0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 is True, we repeat the loop.</a:t>
            </a:r>
          </a:p>
        </p:txBody>
      </p:sp>
    </p:spTree>
    <p:extLst>
      <p:ext uri="{BB962C8B-B14F-4D97-AF65-F5344CB8AC3E}">
        <p14:creationId xmlns:p14="http://schemas.microsoft.com/office/powerpoint/2010/main" val="2800537757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74C70882-1700-F9B4-DCD0-95E84ACBC6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CBC03E36-2EDB-89F8-CA50-5C0831A3894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200" y="270000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While Loops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21D17A09-36E5-6BE2-D0D5-E57A58771A04}"/>
              </a:ext>
            </a:extLst>
          </p:cNvPr>
          <p:cNvSpPr txBox="1"/>
          <p:nvPr/>
        </p:nvSpPr>
        <p:spPr>
          <a:xfrm>
            <a:off x="1176379" y="1882572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while loop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lets you run code repeatedly so long as a Boolean statement is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62CFBCF0-60B2-ACEA-7C45-9B2C4C382DC7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7/9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719A17-74BC-A089-C048-3FDC6BAE3F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63486" y="3064117"/>
            <a:ext cx="3918858" cy="25760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4" name="Google Shape;198;p20">
            <a:extLst>
              <a:ext uri="{FF2B5EF4-FFF2-40B4-BE49-F238E27FC236}">
                <a16:creationId xmlns:a16="http://schemas.microsoft.com/office/drawing/2014/main" id="{F1C05EA9-B297-A30A-0E9D-A67ACFEC5700}"/>
              </a:ext>
            </a:extLst>
          </p:cNvPr>
          <p:cNvSpPr txBox="1"/>
          <p:nvPr/>
        </p:nvSpPr>
        <p:spPr>
          <a:xfrm>
            <a:off x="7804170" y="2836253"/>
            <a:ext cx="3930629" cy="295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Body of the loop: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This will execute over and over again until the Boolean is set to False</a:t>
            </a:r>
          </a:p>
          <a:p>
            <a:pPr marL="285750" lvl="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GB" sz="1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Next, number = number – 1 = 2.</a:t>
            </a:r>
          </a:p>
          <a:p>
            <a:pPr marL="285750" lvl="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Check if number &gt; 0. </a:t>
            </a:r>
          </a:p>
          <a:p>
            <a:pPr marL="285750" lvl="0" indent="-285750">
              <a:buClr>
                <a:srgbClr val="FFCCCC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We print the number.</a:t>
            </a:r>
          </a:p>
          <a:p>
            <a:pPr marL="285750" lvl="0" indent="-285750">
              <a:buClr>
                <a:srgbClr val="FFCCCC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As </a:t>
            </a:r>
            <a:r>
              <a:rPr lang="en-GB" sz="1800" b="1" dirty="0" err="1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my_boolean</a:t>
            </a:r>
            <a:r>
              <a:rPr lang="en-GB" sz="1800" b="1" dirty="0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 is True, we repeat the loop.</a:t>
            </a:r>
          </a:p>
        </p:txBody>
      </p:sp>
    </p:spTree>
    <p:extLst>
      <p:ext uri="{BB962C8B-B14F-4D97-AF65-F5344CB8AC3E}">
        <p14:creationId xmlns:p14="http://schemas.microsoft.com/office/powerpoint/2010/main" val="1227817730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7EBAD982-08F8-DA3D-BA5C-CDC1A50DA0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8B889C13-E152-9BED-D8CC-8E73EA30289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200" y="270000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While Loops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8040FA32-F7AD-CD2F-2616-F3C5F88F5209}"/>
              </a:ext>
            </a:extLst>
          </p:cNvPr>
          <p:cNvSpPr txBox="1"/>
          <p:nvPr/>
        </p:nvSpPr>
        <p:spPr>
          <a:xfrm>
            <a:off x="1176379" y="1882572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while loop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lets you run code repeatedly so long as a Boolean statement is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FCCFBAD3-8CC2-F705-0050-34B4B6C5C327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7/9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B3A810-39DC-0B20-B67A-B96DA85F18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63486" y="3064117"/>
            <a:ext cx="3918858" cy="25760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4" name="Google Shape;198;p20">
            <a:extLst>
              <a:ext uri="{FF2B5EF4-FFF2-40B4-BE49-F238E27FC236}">
                <a16:creationId xmlns:a16="http://schemas.microsoft.com/office/drawing/2014/main" id="{2E78C697-F3A3-9F46-C137-FBDA01F12292}"/>
              </a:ext>
            </a:extLst>
          </p:cNvPr>
          <p:cNvSpPr txBox="1"/>
          <p:nvPr/>
        </p:nvSpPr>
        <p:spPr>
          <a:xfrm>
            <a:off x="7804170" y="2836253"/>
            <a:ext cx="3930629" cy="295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Body of the loop: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This will execute over and over again until the Boolean is set to False</a:t>
            </a:r>
          </a:p>
          <a:p>
            <a:pPr marL="285750" lvl="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GB" sz="1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Next, number = number – 1 = 2.</a:t>
            </a:r>
          </a:p>
          <a:p>
            <a:pPr marL="285750" lvl="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Check if number &gt; 0. </a:t>
            </a:r>
          </a:p>
          <a:p>
            <a:pPr marL="285750" lvl="0" indent="-285750">
              <a:buClr>
                <a:srgbClr val="FFCCCC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We print the number.</a:t>
            </a:r>
          </a:p>
          <a:p>
            <a:pPr marL="285750" lvl="0" indent="-285750">
              <a:buClr>
                <a:srgbClr val="FFCCCC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As </a:t>
            </a:r>
            <a:r>
              <a:rPr lang="en-GB" sz="1800" b="1" dirty="0" err="1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my_boolean</a:t>
            </a:r>
            <a:r>
              <a:rPr lang="en-GB" sz="1800" b="1" dirty="0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 is True, we repeat the loop.</a:t>
            </a:r>
          </a:p>
        </p:txBody>
      </p:sp>
      <p:sp>
        <p:nvSpPr>
          <p:cNvPr id="3" name="Google Shape;200;p20">
            <a:extLst>
              <a:ext uri="{FF2B5EF4-FFF2-40B4-BE49-F238E27FC236}">
                <a16:creationId xmlns:a16="http://schemas.microsoft.com/office/drawing/2014/main" id="{64B02E66-7DC2-9315-14CA-6E3348E74129}"/>
              </a:ext>
            </a:extLst>
          </p:cNvPr>
          <p:cNvSpPr/>
          <p:nvPr/>
        </p:nvSpPr>
        <p:spPr>
          <a:xfrm>
            <a:off x="2188027" y="4992960"/>
            <a:ext cx="2558143" cy="306012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6051178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F51B5069-29AB-8E43-78A9-D37026D676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FE6B390B-BCA2-84F0-C5A6-F62C3EC4C77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200" y="270000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While Loops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9A2D33BC-4E4A-F9C7-E77D-A047B9EAB70B}"/>
              </a:ext>
            </a:extLst>
          </p:cNvPr>
          <p:cNvSpPr txBox="1"/>
          <p:nvPr/>
        </p:nvSpPr>
        <p:spPr>
          <a:xfrm>
            <a:off x="1176379" y="1882572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while loop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lets you run code repeatedly so long as a Boolean statement is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9D125B8B-9FC2-D2F0-8C9B-C22B3DD3355E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7/9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839A54-EA30-7051-0C7D-B0D06850C2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63486" y="3064117"/>
            <a:ext cx="3918858" cy="25760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4" name="Google Shape;198;p20">
            <a:extLst>
              <a:ext uri="{FF2B5EF4-FFF2-40B4-BE49-F238E27FC236}">
                <a16:creationId xmlns:a16="http://schemas.microsoft.com/office/drawing/2014/main" id="{E42EA8FC-4373-BED5-EF95-FD41A7BC2AD4}"/>
              </a:ext>
            </a:extLst>
          </p:cNvPr>
          <p:cNvSpPr txBox="1"/>
          <p:nvPr/>
        </p:nvSpPr>
        <p:spPr>
          <a:xfrm>
            <a:off x="7804170" y="2836253"/>
            <a:ext cx="3930629" cy="295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Body of the loop: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This will execute over and over again until the Boolean is set to False</a:t>
            </a:r>
          </a:p>
          <a:p>
            <a:pPr marL="285750" lvl="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GB" sz="1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Next, number = number – 1 = 2.</a:t>
            </a:r>
          </a:p>
          <a:p>
            <a:pPr marL="285750" lvl="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Check if number &gt; 0. </a:t>
            </a:r>
          </a:p>
          <a:p>
            <a:pPr marL="285750" lvl="0" indent="-285750">
              <a:buClr>
                <a:srgbClr val="FFCCCC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We print the number.</a:t>
            </a:r>
          </a:p>
          <a:p>
            <a:pPr marL="285750" lvl="0" indent="-285750">
              <a:buClr>
                <a:srgbClr val="FFCCCC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As </a:t>
            </a:r>
            <a:r>
              <a:rPr lang="en-GB" sz="1800" b="1" dirty="0" err="1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my_boolean</a:t>
            </a:r>
            <a:r>
              <a:rPr lang="en-GB" sz="1800" b="1" dirty="0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 is True, we repeat the loop.</a:t>
            </a:r>
          </a:p>
        </p:txBody>
      </p:sp>
    </p:spTree>
    <p:extLst>
      <p:ext uri="{BB962C8B-B14F-4D97-AF65-F5344CB8AC3E}">
        <p14:creationId xmlns:p14="http://schemas.microsoft.com/office/powerpoint/2010/main" val="659462596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2FB0022F-A986-8F25-F378-5E37594AFD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A5E54ADF-9EB8-D788-8EBA-96BD8388941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200" y="270000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While Loops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0AD0C822-E917-37B5-9697-1CA230B8109E}"/>
              </a:ext>
            </a:extLst>
          </p:cNvPr>
          <p:cNvSpPr txBox="1"/>
          <p:nvPr/>
        </p:nvSpPr>
        <p:spPr>
          <a:xfrm>
            <a:off x="1176379" y="1882572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while loop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lets you run code repeatedly so long as a Boolean statement is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512216E9-9A93-DB70-1386-10F5A652B893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7/9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09CAD3-050D-02FE-9EB7-0A351C3A38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63486" y="3064117"/>
            <a:ext cx="3918858" cy="25760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4" name="Google Shape;198;p20">
            <a:extLst>
              <a:ext uri="{FF2B5EF4-FFF2-40B4-BE49-F238E27FC236}">
                <a16:creationId xmlns:a16="http://schemas.microsoft.com/office/drawing/2014/main" id="{55E9C751-3B8D-4FA3-3569-A7297BC23AEF}"/>
              </a:ext>
            </a:extLst>
          </p:cNvPr>
          <p:cNvSpPr txBox="1"/>
          <p:nvPr/>
        </p:nvSpPr>
        <p:spPr>
          <a:xfrm>
            <a:off x="7804170" y="2836253"/>
            <a:ext cx="3930629" cy="295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Body of the loop: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This will execute over and over again until the Boolean is set to False</a:t>
            </a:r>
          </a:p>
          <a:p>
            <a:pPr marL="285750" lvl="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GB" sz="1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Next, number = number – 1 = 2.</a:t>
            </a:r>
          </a:p>
          <a:p>
            <a:pPr marL="285750" lvl="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Check if number &gt; 0. </a:t>
            </a:r>
          </a:p>
          <a:p>
            <a:pPr marL="285750" lvl="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We print the number.</a:t>
            </a:r>
          </a:p>
          <a:p>
            <a:pPr marL="285750" lvl="0" indent="-285750">
              <a:buClr>
                <a:srgbClr val="FFCCCC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As </a:t>
            </a:r>
            <a:r>
              <a:rPr lang="en-GB" sz="1800" b="1" dirty="0" err="1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my_boolean</a:t>
            </a:r>
            <a:r>
              <a:rPr lang="en-GB" sz="1800" b="1" dirty="0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 is True, we repeat the loop.</a:t>
            </a:r>
          </a:p>
        </p:txBody>
      </p:sp>
    </p:spTree>
    <p:extLst>
      <p:ext uri="{BB962C8B-B14F-4D97-AF65-F5344CB8AC3E}">
        <p14:creationId xmlns:p14="http://schemas.microsoft.com/office/powerpoint/2010/main" val="2030224379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764690E9-572E-67D0-500F-2BD249398D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AB894D76-4F31-700E-592A-3068B3E5DC0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200" y="270000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While Loops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F933425F-7484-EBC1-B588-50897D051F13}"/>
              </a:ext>
            </a:extLst>
          </p:cNvPr>
          <p:cNvSpPr txBox="1"/>
          <p:nvPr/>
        </p:nvSpPr>
        <p:spPr>
          <a:xfrm>
            <a:off x="1176379" y="1882572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while loop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lets you run code repeatedly so long as a Boolean statement is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63A92318-2C72-972A-48E1-B58F297053AA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7/9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37FAE2-295C-FB60-F434-55B573E819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63486" y="3064117"/>
            <a:ext cx="3918858" cy="25760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4" name="Google Shape;198;p20">
            <a:extLst>
              <a:ext uri="{FF2B5EF4-FFF2-40B4-BE49-F238E27FC236}">
                <a16:creationId xmlns:a16="http://schemas.microsoft.com/office/drawing/2014/main" id="{DB3CD7CF-3ADF-AD49-F039-BBDDACDEF7DD}"/>
              </a:ext>
            </a:extLst>
          </p:cNvPr>
          <p:cNvSpPr txBox="1"/>
          <p:nvPr/>
        </p:nvSpPr>
        <p:spPr>
          <a:xfrm>
            <a:off x="7804170" y="2836253"/>
            <a:ext cx="3930629" cy="295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Body of the loop: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This will execute over and over again until the Boolean is set to False</a:t>
            </a:r>
          </a:p>
          <a:p>
            <a:pPr marL="285750" lvl="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GB" sz="1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Next, number = number – 1 = 2.</a:t>
            </a:r>
          </a:p>
          <a:p>
            <a:pPr marL="285750" lvl="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Check if number &gt; 0. </a:t>
            </a:r>
          </a:p>
          <a:p>
            <a:pPr marL="285750" lvl="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We print the number.</a:t>
            </a:r>
          </a:p>
          <a:p>
            <a:pPr marL="285750" lvl="0" indent="-285750">
              <a:buClr>
                <a:srgbClr val="FFCCCC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As </a:t>
            </a:r>
            <a:r>
              <a:rPr lang="en-GB" sz="1800" b="1" dirty="0" err="1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my_boolean</a:t>
            </a:r>
            <a:r>
              <a:rPr lang="en-GB" sz="1800" b="1" dirty="0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 is True, we repeat the loop.</a:t>
            </a:r>
          </a:p>
        </p:txBody>
      </p:sp>
      <p:sp>
        <p:nvSpPr>
          <p:cNvPr id="3" name="Google Shape;200;p20">
            <a:extLst>
              <a:ext uri="{FF2B5EF4-FFF2-40B4-BE49-F238E27FC236}">
                <a16:creationId xmlns:a16="http://schemas.microsoft.com/office/drawing/2014/main" id="{7A035BF8-34D7-8F71-8C2D-ABCAB37D6963}"/>
              </a:ext>
            </a:extLst>
          </p:cNvPr>
          <p:cNvSpPr/>
          <p:nvPr/>
        </p:nvSpPr>
        <p:spPr>
          <a:xfrm>
            <a:off x="2188027" y="5297759"/>
            <a:ext cx="3494317" cy="342387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86146882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7042BFCC-7BFC-04E6-0EB3-57F66128F6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914F4794-FBA6-D2A7-71A8-BDA5AE84DFF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200" y="270000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While Loops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D2B987FB-8A65-B709-746C-95CA50212FC3}"/>
              </a:ext>
            </a:extLst>
          </p:cNvPr>
          <p:cNvSpPr txBox="1"/>
          <p:nvPr/>
        </p:nvSpPr>
        <p:spPr>
          <a:xfrm>
            <a:off x="1176379" y="1882572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while loop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lets you run code repeatedly so long as a Boolean statement is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E5BAEC09-34FC-FAC1-1FE5-97C6BC4985E0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7/9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6701F8-BF0F-C29D-9A48-2C9EBF0F0B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63486" y="3064117"/>
            <a:ext cx="3918858" cy="25760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4" name="Google Shape;198;p20">
            <a:extLst>
              <a:ext uri="{FF2B5EF4-FFF2-40B4-BE49-F238E27FC236}">
                <a16:creationId xmlns:a16="http://schemas.microsoft.com/office/drawing/2014/main" id="{E19D42BF-2A8A-AF7A-4B05-CB473FE196CB}"/>
              </a:ext>
            </a:extLst>
          </p:cNvPr>
          <p:cNvSpPr txBox="1"/>
          <p:nvPr/>
        </p:nvSpPr>
        <p:spPr>
          <a:xfrm>
            <a:off x="7804170" y="2836253"/>
            <a:ext cx="3930629" cy="295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Body of the loop: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This will execute over and over again until the Boolean is set to False</a:t>
            </a:r>
          </a:p>
          <a:p>
            <a:pPr marL="285750" lvl="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GB" sz="1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Next, number = number – 1 = 2.</a:t>
            </a:r>
          </a:p>
          <a:p>
            <a:pPr marL="285750" lvl="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Check if number &gt; 0. </a:t>
            </a:r>
          </a:p>
          <a:p>
            <a:pPr marL="285750" lvl="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We print the number.</a:t>
            </a:r>
          </a:p>
          <a:p>
            <a:pPr marL="285750" lvl="0" indent="-285750">
              <a:buClr>
                <a:srgbClr val="FFCCCC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As </a:t>
            </a:r>
            <a:r>
              <a:rPr lang="en-GB" sz="1800" b="1" dirty="0" err="1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my_boolean</a:t>
            </a:r>
            <a:r>
              <a:rPr lang="en-GB" sz="1800" b="1" dirty="0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 is True, we repeat the loop.</a:t>
            </a:r>
          </a:p>
        </p:txBody>
      </p:sp>
    </p:spTree>
    <p:extLst>
      <p:ext uri="{BB962C8B-B14F-4D97-AF65-F5344CB8AC3E}">
        <p14:creationId xmlns:p14="http://schemas.microsoft.com/office/powerpoint/2010/main" val="3094782196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7D20C609-7A80-366D-0B9E-F2EF99FFED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A703C750-0534-E569-B8E7-7A2148EF7E8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200" y="270000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While Loops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A621AAC4-398F-199C-419E-7C4B363AA798}"/>
              </a:ext>
            </a:extLst>
          </p:cNvPr>
          <p:cNvSpPr txBox="1"/>
          <p:nvPr/>
        </p:nvSpPr>
        <p:spPr>
          <a:xfrm>
            <a:off x="1176379" y="1882572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while loop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lets you run code repeatedly so long as a Boolean statement is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5D5BC6D4-B4DF-A054-9AD3-2E88531BA000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7/9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4F53B4-3592-D809-F1CE-EF7CC860CD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63486" y="3064117"/>
            <a:ext cx="3918858" cy="25760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4" name="Google Shape;198;p20">
            <a:extLst>
              <a:ext uri="{FF2B5EF4-FFF2-40B4-BE49-F238E27FC236}">
                <a16:creationId xmlns:a16="http://schemas.microsoft.com/office/drawing/2014/main" id="{F14A5DA9-D7B3-58DC-D657-72146AE761C7}"/>
              </a:ext>
            </a:extLst>
          </p:cNvPr>
          <p:cNvSpPr txBox="1"/>
          <p:nvPr/>
        </p:nvSpPr>
        <p:spPr>
          <a:xfrm>
            <a:off x="7804170" y="2836253"/>
            <a:ext cx="3930629" cy="295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Body of the loop: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This will execute over and over again until the Boolean is set to False</a:t>
            </a:r>
          </a:p>
          <a:p>
            <a:pPr marL="285750" lvl="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GB" sz="1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Next, number = number – 1 = 2.</a:t>
            </a:r>
          </a:p>
          <a:p>
            <a:pPr marL="285750" lvl="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Check if number &gt; 0. </a:t>
            </a:r>
          </a:p>
          <a:p>
            <a:pPr marL="285750" lvl="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We print the number.</a:t>
            </a:r>
          </a:p>
          <a:p>
            <a:pPr marL="285750" lvl="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As </a:t>
            </a:r>
            <a:r>
              <a:rPr lang="en-GB" sz="18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my_boolean</a:t>
            </a: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is True, we repeat the loop.</a:t>
            </a:r>
          </a:p>
        </p:txBody>
      </p:sp>
    </p:spTree>
    <p:extLst>
      <p:ext uri="{BB962C8B-B14F-4D97-AF65-F5344CB8AC3E}">
        <p14:creationId xmlns:p14="http://schemas.microsoft.com/office/powerpoint/2010/main" val="2515936157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90EC516C-E94D-0AD1-6825-476E0A03E2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281BC7AF-D996-57D8-76DF-0A4A165F45F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200" y="270000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While Loops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7FA8FC13-60DB-E0C1-40A6-996DD7536481}"/>
              </a:ext>
            </a:extLst>
          </p:cNvPr>
          <p:cNvSpPr txBox="1"/>
          <p:nvPr/>
        </p:nvSpPr>
        <p:spPr>
          <a:xfrm>
            <a:off x="1176379" y="1882572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while loop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lets you run code repeatedly so long as a Boolean statement is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75ADA886-1D5C-0399-21C1-720DAD72C53C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7/9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09E5AB-486C-AD6D-1555-14187E230E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63486" y="3064117"/>
            <a:ext cx="3918858" cy="25760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4" name="Google Shape;198;p20">
            <a:extLst>
              <a:ext uri="{FF2B5EF4-FFF2-40B4-BE49-F238E27FC236}">
                <a16:creationId xmlns:a16="http://schemas.microsoft.com/office/drawing/2014/main" id="{25628FE4-4831-FD1F-D2E8-AE24F0ACC306}"/>
              </a:ext>
            </a:extLst>
          </p:cNvPr>
          <p:cNvSpPr txBox="1"/>
          <p:nvPr/>
        </p:nvSpPr>
        <p:spPr>
          <a:xfrm>
            <a:off x="7804170" y="2836253"/>
            <a:ext cx="3930629" cy="295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Body of the loop: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This will execute over and over again until the Boolean is set to False</a:t>
            </a:r>
          </a:p>
          <a:p>
            <a:pPr marL="285750" lvl="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GB" sz="1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Next, number = number – 1 = 2.</a:t>
            </a:r>
          </a:p>
          <a:p>
            <a:pPr marL="285750" lvl="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Check if number &gt; 0. </a:t>
            </a:r>
          </a:p>
          <a:p>
            <a:pPr marL="285750" lvl="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We print the number.</a:t>
            </a:r>
          </a:p>
          <a:p>
            <a:pPr marL="285750" lvl="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As </a:t>
            </a:r>
            <a:r>
              <a:rPr lang="en-GB" sz="18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my_boolean</a:t>
            </a: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is True, we repeat the loop.</a:t>
            </a:r>
          </a:p>
        </p:txBody>
      </p:sp>
      <p:sp>
        <p:nvSpPr>
          <p:cNvPr id="3" name="Google Shape;200;p20">
            <a:extLst>
              <a:ext uri="{FF2B5EF4-FFF2-40B4-BE49-F238E27FC236}">
                <a16:creationId xmlns:a16="http://schemas.microsoft.com/office/drawing/2014/main" id="{92D67B52-5232-1A8B-0C06-A570AA8F63E0}"/>
              </a:ext>
            </a:extLst>
          </p:cNvPr>
          <p:cNvSpPr/>
          <p:nvPr/>
        </p:nvSpPr>
        <p:spPr>
          <a:xfrm>
            <a:off x="2405742" y="4331709"/>
            <a:ext cx="1143002" cy="327378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26494426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CFE2BD44-4901-FF16-B2A4-760646CB79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05AEC1C6-A0EA-F3A5-F44B-C5178499B61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200" y="270000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While Loops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F9135673-4322-2960-341D-55FB71313F6E}"/>
              </a:ext>
            </a:extLst>
          </p:cNvPr>
          <p:cNvSpPr txBox="1"/>
          <p:nvPr/>
        </p:nvSpPr>
        <p:spPr>
          <a:xfrm>
            <a:off x="1176379" y="1882572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while loop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lets you run code repeatedly so long as a Boolean statement is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518F87FC-4C54-FE82-247B-65066579EB8F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7/9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7126F8-2303-157B-FA7D-923CF45883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63486" y="3064117"/>
            <a:ext cx="3918858" cy="25760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4" name="Google Shape;198;p20">
            <a:extLst>
              <a:ext uri="{FF2B5EF4-FFF2-40B4-BE49-F238E27FC236}">
                <a16:creationId xmlns:a16="http://schemas.microsoft.com/office/drawing/2014/main" id="{3A15A05F-C1C8-AFC3-B4FC-3B2C3BDB60CA}"/>
              </a:ext>
            </a:extLst>
          </p:cNvPr>
          <p:cNvSpPr txBox="1"/>
          <p:nvPr/>
        </p:nvSpPr>
        <p:spPr>
          <a:xfrm>
            <a:off x="7804170" y="2836253"/>
            <a:ext cx="3930629" cy="295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Body of the loop: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This will execute over and over again until the Boolean is set to False</a:t>
            </a:r>
          </a:p>
          <a:p>
            <a:pPr marL="285750" lvl="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GB" sz="1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Next, number = number – 1 = 2.</a:t>
            </a:r>
          </a:p>
          <a:p>
            <a:pPr marL="285750" lvl="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Check if number &gt; 0. </a:t>
            </a:r>
          </a:p>
          <a:p>
            <a:pPr marL="285750" lvl="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We print the number.</a:t>
            </a:r>
          </a:p>
          <a:p>
            <a:pPr marL="285750" lvl="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As </a:t>
            </a:r>
            <a:r>
              <a:rPr lang="en-GB" sz="18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my_boolean</a:t>
            </a: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is True, we repeat the loop.</a:t>
            </a:r>
          </a:p>
        </p:txBody>
      </p:sp>
    </p:spTree>
    <p:extLst>
      <p:ext uri="{BB962C8B-B14F-4D97-AF65-F5344CB8AC3E}">
        <p14:creationId xmlns:p14="http://schemas.microsoft.com/office/powerpoint/2010/main" val="42575517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>
          <a:extLst>
            <a:ext uri="{FF2B5EF4-FFF2-40B4-BE49-F238E27FC236}">
              <a16:creationId xmlns:a16="http://schemas.microsoft.com/office/drawing/2014/main" id="{0A44C8F6-DBED-2499-4945-19CE03407F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AF56351-0FB8-7C23-6243-9AE31A308395}"/>
              </a:ext>
            </a:extLst>
          </p:cNvPr>
          <p:cNvSpPr/>
          <p:nvPr/>
        </p:nvSpPr>
        <p:spPr>
          <a:xfrm>
            <a:off x="489858" y="1273629"/>
            <a:ext cx="11332028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9" name="Google Shape;149;p19">
            <a:extLst>
              <a:ext uri="{FF2B5EF4-FFF2-40B4-BE49-F238E27FC236}">
                <a16:creationId xmlns:a16="http://schemas.microsoft.com/office/drawing/2014/main" id="{D0EA29EB-EEF1-D7ED-F1D2-3CB289B5817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1099" y="15801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Recap: Accessing </a:t>
            </a:r>
            <a:r>
              <a:rPr lang="en-GB" dirty="0" err="1"/>
              <a:t>Noteable</a:t>
            </a:r>
            <a:endParaRPr dirty="0"/>
          </a:p>
        </p:txBody>
      </p:sp>
      <p:sp>
        <p:nvSpPr>
          <p:cNvPr id="150" name="Google Shape;150;p19">
            <a:extLst>
              <a:ext uri="{FF2B5EF4-FFF2-40B4-BE49-F238E27FC236}">
                <a16:creationId xmlns:a16="http://schemas.microsoft.com/office/drawing/2014/main" id="{FB8AC08B-1828-DCF5-54DC-88945778A6DE}"/>
              </a:ext>
            </a:extLst>
          </p:cNvPr>
          <p:cNvSpPr txBox="1"/>
          <p:nvPr/>
        </p:nvSpPr>
        <p:spPr>
          <a:xfrm>
            <a:off x="489858" y="1803052"/>
            <a:ext cx="6708926" cy="3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Open Blackboard</a:t>
            </a:r>
            <a:br>
              <a:rPr lang="en-GB" sz="2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 to “Introduction to Coding and Data Analysis for Scientists 2025”</a:t>
            </a:r>
            <a:endParaRPr lang="en-GB" sz="2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84200" lvl="1">
              <a:lnSpc>
                <a:spcPct val="90000"/>
              </a:lnSpc>
              <a:buClr>
                <a:srgbClr val="1CADE4"/>
              </a:buClr>
              <a:buSzPts val="1600"/>
            </a:pPr>
            <a:endParaRPr lang="en-GB" sz="1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Click “Unit Information and Resources”</a:t>
            </a:r>
            <a:b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Open </a:t>
            </a:r>
            <a:r>
              <a:rPr lang="en-GB" sz="160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Noteable</a:t>
            </a:r>
            <a: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■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Make sure “</a:t>
            </a:r>
            <a:r>
              <a:rPr lang="en-GB" sz="1600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Jupyter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Classic (Legacy)” is selected.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■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Click Start</a:t>
            </a: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endParaRPr lang="en-GB" sz="16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41400" lvl="2">
              <a:lnSpc>
                <a:spcPct val="90000"/>
              </a:lnSpc>
              <a:buClr>
                <a:srgbClr val="1CADE4"/>
              </a:buClr>
              <a:buSzPts val="1600"/>
            </a:pP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endParaRPr lang="en-GB" sz="16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endParaRPr lang="en-GB" sz="2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br>
              <a:rPr lang="en-GB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endParaRPr sz="12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552953-5655-B593-789E-9EE91B37FE7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47126" y="1151474"/>
            <a:ext cx="4073775" cy="232560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Google Shape;103;p13">
            <a:extLst>
              <a:ext uri="{FF2B5EF4-FFF2-40B4-BE49-F238E27FC236}">
                <a16:creationId xmlns:a16="http://schemas.microsoft.com/office/drawing/2014/main" id="{6D010FD3-49F5-6A90-C8FB-91E37A7CE881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2/9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153756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FFD10B9C-8F94-11ED-B36A-0D4C10A6DD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6473A7E5-F0D0-96B1-3302-B569B74D2F4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200" y="270000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While Loops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0C9E9C86-3549-6D94-E013-929096046F1F}"/>
              </a:ext>
            </a:extLst>
          </p:cNvPr>
          <p:cNvSpPr txBox="1"/>
          <p:nvPr/>
        </p:nvSpPr>
        <p:spPr>
          <a:xfrm>
            <a:off x="1176379" y="1882572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while loop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lets you run code repeatedly so long as a Boolean statement is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2E98C715-EA53-B558-6CC0-35049852B7F5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7/9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4D5860-0290-BAD8-D242-A172108F30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63486" y="3064117"/>
            <a:ext cx="3918858" cy="25760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4" name="Google Shape;198;p20">
            <a:extLst>
              <a:ext uri="{FF2B5EF4-FFF2-40B4-BE49-F238E27FC236}">
                <a16:creationId xmlns:a16="http://schemas.microsoft.com/office/drawing/2014/main" id="{53FA7ADD-6FF8-AC3A-0FA6-25D29E9A7004}"/>
              </a:ext>
            </a:extLst>
          </p:cNvPr>
          <p:cNvSpPr txBox="1"/>
          <p:nvPr/>
        </p:nvSpPr>
        <p:spPr>
          <a:xfrm>
            <a:off x="7804170" y="2836253"/>
            <a:ext cx="3930629" cy="295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Body of the loop: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This will execute over and over again until the Boolean is set to False</a:t>
            </a:r>
          </a:p>
          <a:p>
            <a:pPr marL="285750" lvl="0" indent="-285750">
              <a:buClr>
                <a:srgbClr val="FFCCCC"/>
              </a:buClr>
              <a:buFont typeface="Arial" panose="020B0604020202020204" pitchFamily="34" charset="0"/>
              <a:buChar char="•"/>
            </a:pPr>
            <a:endParaRPr lang="en-GB" sz="1800" b="1" dirty="0">
              <a:solidFill>
                <a:srgbClr val="FFCC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>
              <a:buClr>
                <a:srgbClr val="FFCCCC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Next, number = number – 1 = 2.</a:t>
            </a:r>
          </a:p>
          <a:p>
            <a:pPr marL="285750" lvl="0" indent="-285750">
              <a:buClr>
                <a:srgbClr val="FFCCCC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Check if number &gt; 0. </a:t>
            </a:r>
          </a:p>
          <a:p>
            <a:pPr marL="285750" lvl="0" indent="-285750">
              <a:buClr>
                <a:srgbClr val="FFCCCC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We print the number.</a:t>
            </a:r>
          </a:p>
          <a:p>
            <a:pPr marL="285750" lvl="0" indent="-285750">
              <a:buClr>
                <a:srgbClr val="FFCCCC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As </a:t>
            </a:r>
            <a:r>
              <a:rPr lang="en-GB" sz="1800" b="1" dirty="0" err="1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my_boolean</a:t>
            </a:r>
            <a:r>
              <a:rPr lang="en-GB" sz="1800" b="1" dirty="0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 is True, we repeat the loop.</a:t>
            </a:r>
          </a:p>
        </p:txBody>
      </p:sp>
    </p:spTree>
    <p:extLst>
      <p:ext uri="{BB962C8B-B14F-4D97-AF65-F5344CB8AC3E}">
        <p14:creationId xmlns:p14="http://schemas.microsoft.com/office/powerpoint/2010/main" val="1516976516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758E41D2-4C14-308D-12D2-5478D6A30D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E3FF99FD-E999-E610-301E-0FE914AF7FF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200" y="270000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While Loops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326EF8DA-ED02-A424-6471-58FF911D4373}"/>
              </a:ext>
            </a:extLst>
          </p:cNvPr>
          <p:cNvSpPr txBox="1"/>
          <p:nvPr/>
        </p:nvSpPr>
        <p:spPr>
          <a:xfrm>
            <a:off x="1176379" y="1882572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while loop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lets you run code repeatedly so long as a Boolean statement is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6D7FD2A2-47E6-AA10-8E79-B0F292EA74F5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7/9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B3E9B6-9280-9C23-3AC2-2631937C6F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63486" y="3064117"/>
            <a:ext cx="3918858" cy="25760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4" name="Google Shape;198;p20">
            <a:extLst>
              <a:ext uri="{FF2B5EF4-FFF2-40B4-BE49-F238E27FC236}">
                <a16:creationId xmlns:a16="http://schemas.microsoft.com/office/drawing/2014/main" id="{E6EE8AED-054E-6B98-284A-CDD73099CD2F}"/>
              </a:ext>
            </a:extLst>
          </p:cNvPr>
          <p:cNvSpPr txBox="1"/>
          <p:nvPr/>
        </p:nvSpPr>
        <p:spPr>
          <a:xfrm>
            <a:off x="7804170" y="2836253"/>
            <a:ext cx="3930629" cy="295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Body of the loop: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This will execute over and over again until the Boolean is set to False</a:t>
            </a:r>
          </a:p>
          <a:p>
            <a:pPr marL="285750" lvl="0" indent="-285750">
              <a:buClr>
                <a:srgbClr val="FFCCCC"/>
              </a:buClr>
              <a:buFont typeface="Arial" panose="020B0604020202020204" pitchFamily="34" charset="0"/>
              <a:buChar char="•"/>
            </a:pPr>
            <a:endParaRPr lang="en-GB" sz="1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Next, number = number – 1 = 1.</a:t>
            </a:r>
          </a:p>
          <a:p>
            <a:pPr marL="285750" lvl="0" indent="-285750">
              <a:buClr>
                <a:srgbClr val="FFCCCC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Check if number &gt; 0. </a:t>
            </a:r>
          </a:p>
          <a:p>
            <a:pPr marL="285750" lvl="0" indent="-285750">
              <a:buClr>
                <a:srgbClr val="FFCCCC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We print the number.</a:t>
            </a:r>
          </a:p>
          <a:p>
            <a:pPr marL="285750" lvl="0" indent="-285750">
              <a:buClr>
                <a:srgbClr val="FFCCCC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As </a:t>
            </a:r>
            <a:r>
              <a:rPr lang="en-GB" sz="1800" b="1" dirty="0" err="1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my_boolean</a:t>
            </a:r>
            <a:r>
              <a:rPr lang="en-GB" sz="1800" b="1" dirty="0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 is True, we repeat the loop.</a:t>
            </a:r>
          </a:p>
        </p:txBody>
      </p:sp>
    </p:spTree>
    <p:extLst>
      <p:ext uri="{BB962C8B-B14F-4D97-AF65-F5344CB8AC3E}">
        <p14:creationId xmlns:p14="http://schemas.microsoft.com/office/powerpoint/2010/main" val="3380862099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7607FA78-8F5E-5638-40E6-ACCA0545B6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29114AE8-3AF4-0A31-E256-7662B5134A9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200" y="270000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While Loops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1F2476EA-032E-D603-D213-DF7F8A25CB2F}"/>
              </a:ext>
            </a:extLst>
          </p:cNvPr>
          <p:cNvSpPr txBox="1"/>
          <p:nvPr/>
        </p:nvSpPr>
        <p:spPr>
          <a:xfrm>
            <a:off x="1176379" y="1882572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while loop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lets you run code repeatedly so long as a Boolean statement is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5C72C4F5-4EE9-1B02-5F05-AD562541031B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7/9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B18F71-E13B-564F-CE03-B29692B354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63486" y="3064117"/>
            <a:ext cx="3918858" cy="25760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4" name="Google Shape;198;p20">
            <a:extLst>
              <a:ext uri="{FF2B5EF4-FFF2-40B4-BE49-F238E27FC236}">
                <a16:creationId xmlns:a16="http://schemas.microsoft.com/office/drawing/2014/main" id="{96B907B2-02B7-1E92-1CAA-3BD6C51396FD}"/>
              </a:ext>
            </a:extLst>
          </p:cNvPr>
          <p:cNvSpPr txBox="1"/>
          <p:nvPr/>
        </p:nvSpPr>
        <p:spPr>
          <a:xfrm>
            <a:off x="7804170" y="2836253"/>
            <a:ext cx="3930629" cy="295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Body of the loop: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This will execute over and over again until the Boolean is set to False</a:t>
            </a:r>
          </a:p>
          <a:p>
            <a:pPr marL="285750" lvl="0" indent="-285750">
              <a:buClr>
                <a:srgbClr val="FFCCCC"/>
              </a:buClr>
              <a:buFont typeface="Arial" panose="020B0604020202020204" pitchFamily="34" charset="0"/>
              <a:buChar char="•"/>
            </a:pPr>
            <a:endParaRPr lang="en-GB" sz="1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Next, number = number – 1 = 1.</a:t>
            </a:r>
          </a:p>
          <a:p>
            <a:pPr marL="285750" lvl="0" indent="-285750">
              <a:buClr>
                <a:srgbClr val="FFCCCC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Check if number &gt; 0. </a:t>
            </a:r>
          </a:p>
          <a:p>
            <a:pPr marL="285750" lvl="0" indent="-285750">
              <a:buClr>
                <a:srgbClr val="FFCCCC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We print the number.</a:t>
            </a:r>
          </a:p>
          <a:p>
            <a:pPr marL="285750" lvl="0" indent="-285750">
              <a:buClr>
                <a:srgbClr val="FFCCCC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As </a:t>
            </a:r>
            <a:r>
              <a:rPr lang="en-GB" sz="1800" b="1" dirty="0" err="1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my_boolean</a:t>
            </a:r>
            <a:r>
              <a:rPr lang="en-GB" sz="1800" b="1" dirty="0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 is True, we repeat the loop.</a:t>
            </a:r>
          </a:p>
        </p:txBody>
      </p:sp>
      <p:sp>
        <p:nvSpPr>
          <p:cNvPr id="3" name="Google Shape;200;p20">
            <a:extLst>
              <a:ext uri="{FF2B5EF4-FFF2-40B4-BE49-F238E27FC236}">
                <a16:creationId xmlns:a16="http://schemas.microsoft.com/office/drawing/2014/main" id="{2CD39B87-F993-0611-111A-6D0250ECFAB1}"/>
              </a:ext>
            </a:extLst>
          </p:cNvPr>
          <p:cNvSpPr/>
          <p:nvPr/>
        </p:nvSpPr>
        <p:spPr>
          <a:xfrm>
            <a:off x="2188028" y="4677275"/>
            <a:ext cx="2090058" cy="308382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209007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7ABFBF51-22BA-8727-A249-D6134CD067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6E8317E0-EEDC-AE96-AC1C-B81E3C2B92B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200" y="270000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While Loops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31735D95-4C4B-CDAD-CB90-F6686A096F43}"/>
              </a:ext>
            </a:extLst>
          </p:cNvPr>
          <p:cNvSpPr txBox="1"/>
          <p:nvPr/>
        </p:nvSpPr>
        <p:spPr>
          <a:xfrm>
            <a:off x="1176379" y="1882572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while loop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lets you run code repeatedly so long as a Boolean statement is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20C66B4E-0594-AB42-0E24-30479FACFFDE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7/9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A0CE53-26F8-CEED-47BF-AF87D09DD6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63486" y="3064117"/>
            <a:ext cx="3918858" cy="25760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4" name="Google Shape;198;p20">
            <a:extLst>
              <a:ext uri="{FF2B5EF4-FFF2-40B4-BE49-F238E27FC236}">
                <a16:creationId xmlns:a16="http://schemas.microsoft.com/office/drawing/2014/main" id="{2CF0140D-535A-86A1-F898-AA8946DD244C}"/>
              </a:ext>
            </a:extLst>
          </p:cNvPr>
          <p:cNvSpPr txBox="1"/>
          <p:nvPr/>
        </p:nvSpPr>
        <p:spPr>
          <a:xfrm>
            <a:off x="7804170" y="2836253"/>
            <a:ext cx="3930629" cy="295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Body of the loop: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This will execute over and over again until the Boolean is set to False</a:t>
            </a:r>
          </a:p>
          <a:p>
            <a:pPr marL="285750" lvl="0" indent="-285750">
              <a:buClr>
                <a:srgbClr val="FFCCCC"/>
              </a:buClr>
              <a:buFont typeface="Arial" panose="020B0604020202020204" pitchFamily="34" charset="0"/>
              <a:buChar char="•"/>
            </a:pPr>
            <a:endParaRPr lang="en-GB" sz="1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Next, number = number – 1 = 1.</a:t>
            </a:r>
          </a:p>
          <a:p>
            <a:pPr marL="285750" lvl="0" indent="-285750">
              <a:buClr>
                <a:srgbClr val="FFCCCC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Check if number &gt; 0. </a:t>
            </a:r>
          </a:p>
          <a:p>
            <a:pPr marL="285750" lvl="0" indent="-285750">
              <a:buClr>
                <a:srgbClr val="FFCCCC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We print the number.</a:t>
            </a:r>
          </a:p>
          <a:p>
            <a:pPr marL="285750" lvl="0" indent="-285750">
              <a:buClr>
                <a:srgbClr val="FFCCCC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As </a:t>
            </a:r>
            <a:r>
              <a:rPr lang="en-GB" sz="1800" b="1" dirty="0" err="1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my_boolean</a:t>
            </a:r>
            <a:r>
              <a:rPr lang="en-GB" sz="1800" b="1" dirty="0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 is True, we repeat the loop.</a:t>
            </a:r>
          </a:p>
        </p:txBody>
      </p:sp>
    </p:spTree>
    <p:extLst>
      <p:ext uri="{BB962C8B-B14F-4D97-AF65-F5344CB8AC3E}">
        <p14:creationId xmlns:p14="http://schemas.microsoft.com/office/powerpoint/2010/main" val="3583355585"/>
      </p:ext>
    </p:extLst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A23872F8-DA74-E6FA-142B-70A1D15CF5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C2BB0AC0-D8FA-BE94-DC4D-27C0D57B35B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200" y="270000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While Loops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6210036A-009F-32AE-B85D-FDBA875C0BD9}"/>
              </a:ext>
            </a:extLst>
          </p:cNvPr>
          <p:cNvSpPr txBox="1"/>
          <p:nvPr/>
        </p:nvSpPr>
        <p:spPr>
          <a:xfrm>
            <a:off x="1176379" y="1882572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while loop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lets you run code repeatedly so long as a Boolean statement is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CB37F1CD-B1A3-296F-8530-9C4CADC6E69E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7/9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295047-DF4F-950D-88DA-0B976186D2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63486" y="3064117"/>
            <a:ext cx="3918858" cy="25760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4" name="Google Shape;198;p20">
            <a:extLst>
              <a:ext uri="{FF2B5EF4-FFF2-40B4-BE49-F238E27FC236}">
                <a16:creationId xmlns:a16="http://schemas.microsoft.com/office/drawing/2014/main" id="{F8A92038-9781-9AF9-73FD-8C0D83BAC3FC}"/>
              </a:ext>
            </a:extLst>
          </p:cNvPr>
          <p:cNvSpPr txBox="1"/>
          <p:nvPr/>
        </p:nvSpPr>
        <p:spPr>
          <a:xfrm>
            <a:off x="7804170" y="2836253"/>
            <a:ext cx="3930629" cy="295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Body of the loop: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This will execute over and over again until the Boolean is set to False</a:t>
            </a:r>
          </a:p>
          <a:p>
            <a:pPr marL="285750" lvl="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GB" sz="1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Next, number = number – 1 = 1.</a:t>
            </a:r>
          </a:p>
          <a:p>
            <a:pPr marL="285750" lvl="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Check if number &gt; 0. </a:t>
            </a:r>
          </a:p>
          <a:p>
            <a:pPr marL="285750" lvl="0" indent="-285750">
              <a:buClr>
                <a:srgbClr val="FFCCCC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We print the number.</a:t>
            </a:r>
          </a:p>
          <a:p>
            <a:pPr marL="285750" lvl="0" indent="-285750">
              <a:buClr>
                <a:srgbClr val="FFCCCC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As </a:t>
            </a:r>
            <a:r>
              <a:rPr lang="en-GB" sz="1800" b="1" dirty="0" err="1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my_boolean</a:t>
            </a:r>
            <a:r>
              <a:rPr lang="en-GB" sz="1800" b="1" dirty="0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 is True, we repeat the loop.</a:t>
            </a:r>
          </a:p>
        </p:txBody>
      </p:sp>
    </p:spTree>
    <p:extLst>
      <p:ext uri="{BB962C8B-B14F-4D97-AF65-F5344CB8AC3E}">
        <p14:creationId xmlns:p14="http://schemas.microsoft.com/office/powerpoint/2010/main" val="1757253031"/>
      </p:ext>
    </p:extLst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DDCA99A6-1F77-DD25-DF3C-F622AE7262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E5EF6B4F-F79D-0CE5-E1C6-314197A5333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200" y="270000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While Loops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DDEB886D-5954-4C13-0AB3-F77FA6993D45}"/>
              </a:ext>
            </a:extLst>
          </p:cNvPr>
          <p:cNvSpPr txBox="1"/>
          <p:nvPr/>
        </p:nvSpPr>
        <p:spPr>
          <a:xfrm>
            <a:off x="1176379" y="1882572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while loop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lets you run code repeatedly so long as a Boolean statement is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463FF0A1-FC55-9732-B414-39AB18D0FACB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7/9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8896CA-5CF7-0D8D-A95F-CBA3B989AF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63486" y="3064117"/>
            <a:ext cx="3918858" cy="25760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4" name="Google Shape;198;p20">
            <a:extLst>
              <a:ext uri="{FF2B5EF4-FFF2-40B4-BE49-F238E27FC236}">
                <a16:creationId xmlns:a16="http://schemas.microsoft.com/office/drawing/2014/main" id="{CD509227-4DA9-0433-4159-5BD8EA150CEA}"/>
              </a:ext>
            </a:extLst>
          </p:cNvPr>
          <p:cNvSpPr txBox="1"/>
          <p:nvPr/>
        </p:nvSpPr>
        <p:spPr>
          <a:xfrm>
            <a:off x="7804170" y="2836253"/>
            <a:ext cx="3930629" cy="295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Body of the loop: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This will execute over and over again until the Boolean is set to False</a:t>
            </a:r>
          </a:p>
          <a:p>
            <a:pPr marL="285750" lvl="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GB" sz="1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Next, number = number – 1 = 1.</a:t>
            </a:r>
          </a:p>
          <a:p>
            <a:pPr marL="285750" lvl="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Check if number &gt; 0. </a:t>
            </a:r>
          </a:p>
          <a:p>
            <a:pPr marL="285750" lvl="0" indent="-285750">
              <a:buClr>
                <a:srgbClr val="FFCCCC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We print the number.</a:t>
            </a:r>
          </a:p>
          <a:p>
            <a:pPr marL="285750" lvl="0" indent="-285750">
              <a:buClr>
                <a:srgbClr val="FFCCCC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As </a:t>
            </a:r>
            <a:r>
              <a:rPr lang="en-GB" sz="1800" b="1" dirty="0" err="1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my_boolean</a:t>
            </a:r>
            <a:r>
              <a:rPr lang="en-GB" sz="1800" b="1" dirty="0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 is True, we repeat the loop.</a:t>
            </a:r>
          </a:p>
        </p:txBody>
      </p:sp>
      <p:sp>
        <p:nvSpPr>
          <p:cNvPr id="3" name="Google Shape;200;p20">
            <a:extLst>
              <a:ext uri="{FF2B5EF4-FFF2-40B4-BE49-F238E27FC236}">
                <a16:creationId xmlns:a16="http://schemas.microsoft.com/office/drawing/2014/main" id="{52399B53-7BB8-3FE2-723E-9EBAFFFB2D48}"/>
              </a:ext>
            </a:extLst>
          </p:cNvPr>
          <p:cNvSpPr/>
          <p:nvPr/>
        </p:nvSpPr>
        <p:spPr>
          <a:xfrm>
            <a:off x="2188027" y="4992960"/>
            <a:ext cx="2558143" cy="306012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94100158"/>
      </p:ext>
    </p:extLst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8894CEAB-8448-C592-9D21-D570509BDD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B1E185E7-4EBB-0E39-C646-52D17060FF1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200" y="270000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While Loops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9820D99E-AC46-2E67-385C-CB48D852178D}"/>
              </a:ext>
            </a:extLst>
          </p:cNvPr>
          <p:cNvSpPr txBox="1"/>
          <p:nvPr/>
        </p:nvSpPr>
        <p:spPr>
          <a:xfrm>
            <a:off x="1176379" y="1882572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while loop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lets you run code repeatedly so long as a Boolean statement is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13C4F924-779C-8269-2710-4374C7B69BBC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7/9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759B29-A596-D5F1-14BE-86ABB389DF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63486" y="3064117"/>
            <a:ext cx="3918858" cy="25760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4" name="Google Shape;198;p20">
            <a:extLst>
              <a:ext uri="{FF2B5EF4-FFF2-40B4-BE49-F238E27FC236}">
                <a16:creationId xmlns:a16="http://schemas.microsoft.com/office/drawing/2014/main" id="{F96BD607-DE4A-08B8-C596-02D5981CCF48}"/>
              </a:ext>
            </a:extLst>
          </p:cNvPr>
          <p:cNvSpPr txBox="1"/>
          <p:nvPr/>
        </p:nvSpPr>
        <p:spPr>
          <a:xfrm>
            <a:off x="7804170" y="2836253"/>
            <a:ext cx="3930629" cy="295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Body of the loop: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This will execute over and over again until the Boolean is set to False</a:t>
            </a:r>
          </a:p>
          <a:p>
            <a:pPr marL="285750" lvl="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GB" sz="1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Next, number = number – 1 = 1.</a:t>
            </a:r>
          </a:p>
          <a:p>
            <a:pPr marL="285750" lvl="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Check if number &gt; 0. </a:t>
            </a:r>
          </a:p>
          <a:p>
            <a:pPr marL="285750" lvl="0" indent="-285750">
              <a:buClr>
                <a:srgbClr val="FFCCCC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We print the number.</a:t>
            </a:r>
          </a:p>
          <a:p>
            <a:pPr marL="285750" lvl="0" indent="-285750">
              <a:buClr>
                <a:srgbClr val="FFCCCC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As </a:t>
            </a:r>
            <a:r>
              <a:rPr lang="en-GB" sz="1800" b="1" dirty="0" err="1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my_boolean</a:t>
            </a:r>
            <a:r>
              <a:rPr lang="en-GB" sz="1800" b="1" dirty="0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 is True, we repeat the loop.</a:t>
            </a:r>
          </a:p>
        </p:txBody>
      </p:sp>
    </p:spTree>
    <p:extLst>
      <p:ext uri="{BB962C8B-B14F-4D97-AF65-F5344CB8AC3E}">
        <p14:creationId xmlns:p14="http://schemas.microsoft.com/office/powerpoint/2010/main" val="1617742943"/>
      </p:ext>
    </p:extLst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A62D30CA-34B3-64FE-8BC5-7B939E5CD1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009CACB5-875A-C303-ABE5-C1BEBE3CDA6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200" y="270000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While Loops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43724FB1-7F47-EF91-C010-1B0CA174BE5B}"/>
              </a:ext>
            </a:extLst>
          </p:cNvPr>
          <p:cNvSpPr txBox="1"/>
          <p:nvPr/>
        </p:nvSpPr>
        <p:spPr>
          <a:xfrm>
            <a:off x="1176379" y="1882572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while loop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lets you run code repeatedly so long as a Boolean statement is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A88840CB-6D6E-23EF-CFE7-B6F8004A13A0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7/9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FC23E8-8D8F-2944-ACCE-8AE62F1308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63486" y="3064117"/>
            <a:ext cx="3918858" cy="25760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4" name="Google Shape;198;p20">
            <a:extLst>
              <a:ext uri="{FF2B5EF4-FFF2-40B4-BE49-F238E27FC236}">
                <a16:creationId xmlns:a16="http://schemas.microsoft.com/office/drawing/2014/main" id="{1D6E8815-695A-E28A-1024-084FB727BE7E}"/>
              </a:ext>
            </a:extLst>
          </p:cNvPr>
          <p:cNvSpPr txBox="1"/>
          <p:nvPr/>
        </p:nvSpPr>
        <p:spPr>
          <a:xfrm>
            <a:off x="7804170" y="2836253"/>
            <a:ext cx="3930629" cy="295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Body of the loop: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This will execute over and over again until the Boolean is set to False</a:t>
            </a:r>
          </a:p>
          <a:p>
            <a:pPr marL="285750" lvl="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GB" sz="1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Next, number = number – 1 = 1.</a:t>
            </a:r>
          </a:p>
          <a:p>
            <a:pPr marL="285750" lvl="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Check if number &gt; 0. </a:t>
            </a:r>
          </a:p>
          <a:p>
            <a:pPr marL="285750" lvl="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We print the number.</a:t>
            </a:r>
          </a:p>
          <a:p>
            <a:pPr marL="285750" lvl="0" indent="-285750">
              <a:buClr>
                <a:srgbClr val="FFCCCC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As </a:t>
            </a:r>
            <a:r>
              <a:rPr lang="en-GB" sz="1800" b="1" dirty="0" err="1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my_boolean</a:t>
            </a:r>
            <a:r>
              <a:rPr lang="en-GB" sz="1800" b="1" dirty="0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 is True, we repeat the loop.</a:t>
            </a:r>
          </a:p>
        </p:txBody>
      </p:sp>
    </p:spTree>
    <p:extLst>
      <p:ext uri="{BB962C8B-B14F-4D97-AF65-F5344CB8AC3E}">
        <p14:creationId xmlns:p14="http://schemas.microsoft.com/office/powerpoint/2010/main" val="831039706"/>
      </p:ext>
    </p:extLst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5600FE50-4E7C-5818-D567-915922031D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5F9A9AD9-C38F-9567-DA7F-6E4A0D79746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200" y="270000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While Loops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AECD0FCA-1AA8-8483-D0AB-FF71E2392655}"/>
              </a:ext>
            </a:extLst>
          </p:cNvPr>
          <p:cNvSpPr txBox="1"/>
          <p:nvPr/>
        </p:nvSpPr>
        <p:spPr>
          <a:xfrm>
            <a:off x="1176379" y="1882572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while loop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lets you run code repeatedly so long as a Boolean statement is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DC76AA08-87FD-BFB7-65A3-C73F973BA803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7/9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4A606F-CF99-9CAF-00A1-22BEA53317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63486" y="3064117"/>
            <a:ext cx="3918858" cy="25760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4" name="Google Shape;198;p20">
            <a:extLst>
              <a:ext uri="{FF2B5EF4-FFF2-40B4-BE49-F238E27FC236}">
                <a16:creationId xmlns:a16="http://schemas.microsoft.com/office/drawing/2014/main" id="{25F3F7AE-92FD-B808-E53E-D11F093317E5}"/>
              </a:ext>
            </a:extLst>
          </p:cNvPr>
          <p:cNvSpPr txBox="1"/>
          <p:nvPr/>
        </p:nvSpPr>
        <p:spPr>
          <a:xfrm>
            <a:off x="7804170" y="2836253"/>
            <a:ext cx="3930629" cy="295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Body of the loop: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This will execute over and over again until the Boolean is set to False</a:t>
            </a:r>
          </a:p>
          <a:p>
            <a:pPr marL="285750" lvl="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GB" sz="1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Next, number = number – 1 = 1.</a:t>
            </a:r>
          </a:p>
          <a:p>
            <a:pPr marL="285750" lvl="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Check if number &gt; 0. </a:t>
            </a:r>
          </a:p>
          <a:p>
            <a:pPr marL="285750" lvl="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We print the number.</a:t>
            </a:r>
          </a:p>
          <a:p>
            <a:pPr marL="285750" lvl="0" indent="-285750">
              <a:buClr>
                <a:srgbClr val="FFCCCC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As </a:t>
            </a:r>
            <a:r>
              <a:rPr lang="en-GB" sz="1800" b="1" dirty="0" err="1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my_boolean</a:t>
            </a:r>
            <a:r>
              <a:rPr lang="en-GB" sz="1800" b="1" dirty="0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 is True, we repeat the loop.</a:t>
            </a:r>
          </a:p>
        </p:txBody>
      </p:sp>
      <p:sp>
        <p:nvSpPr>
          <p:cNvPr id="3" name="Google Shape;200;p20">
            <a:extLst>
              <a:ext uri="{FF2B5EF4-FFF2-40B4-BE49-F238E27FC236}">
                <a16:creationId xmlns:a16="http://schemas.microsoft.com/office/drawing/2014/main" id="{767FEB01-5524-3A63-206B-E881C42350A0}"/>
              </a:ext>
            </a:extLst>
          </p:cNvPr>
          <p:cNvSpPr/>
          <p:nvPr/>
        </p:nvSpPr>
        <p:spPr>
          <a:xfrm>
            <a:off x="2188027" y="5297759"/>
            <a:ext cx="3494317" cy="342387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98678269"/>
      </p:ext>
    </p:extLst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9FBA5378-BCE3-196A-225C-3DBE796EB9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2355E45D-EBE3-8625-886F-6008187EFC5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200" y="270000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While Loops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290AA627-96B0-3D2D-15DE-6A535350DA7D}"/>
              </a:ext>
            </a:extLst>
          </p:cNvPr>
          <p:cNvSpPr txBox="1"/>
          <p:nvPr/>
        </p:nvSpPr>
        <p:spPr>
          <a:xfrm>
            <a:off x="1176379" y="1882572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while loop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lets you run code repeatedly so long as a Boolean statement is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AFBC9148-3E83-E35C-ADE4-9A5D9A9B7F09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7/9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B0AFED-72F2-5CB8-C8EB-0C522D06AA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63486" y="3064117"/>
            <a:ext cx="3918858" cy="25760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4" name="Google Shape;198;p20">
            <a:extLst>
              <a:ext uri="{FF2B5EF4-FFF2-40B4-BE49-F238E27FC236}">
                <a16:creationId xmlns:a16="http://schemas.microsoft.com/office/drawing/2014/main" id="{FFB5ACD6-9398-29ED-FF60-3D222F9BEC78}"/>
              </a:ext>
            </a:extLst>
          </p:cNvPr>
          <p:cNvSpPr txBox="1"/>
          <p:nvPr/>
        </p:nvSpPr>
        <p:spPr>
          <a:xfrm>
            <a:off x="7804170" y="2836253"/>
            <a:ext cx="3930629" cy="295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Body of the loop: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This will execute over and over again until the Boolean is set to False</a:t>
            </a:r>
          </a:p>
          <a:p>
            <a:pPr marL="285750" lvl="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GB" sz="1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Next, number = number – 1 = 1.</a:t>
            </a:r>
          </a:p>
          <a:p>
            <a:pPr marL="285750" lvl="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Check if number &gt; 0. </a:t>
            </a:r>
          </a:p>
          <a:p>
            <a:pPr marL="285750" lvl="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We print the number.</a:t>
            </a:r>
          </a:p>
          <a:p>
            <a:pPr marL="285750" lvl="0" indent="-285750">
              <a:buClr>
                <a:srgbClr val="FFCCCC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As </a:t>
            </a:r>
            <a:r>
              <a:rPr lang="en-GB" sz="1800" b="1" dirty="0" err="1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my_boolean</a:t>
            </a:r>
            <a:r>
              <a:rPr lang="en-GB" sz="1800" b="1" dirty="0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 is True, we repeat the loop.</a:t>
            </a:r>
          </a:p>
        </p:txBody>
      </p:sp>
    </p:spTree>
    <p:extLst>
      <p:ext uri="{BB962C8B-B14F-4D97-AF65-F5344CB8AC3E}">
        <p14:creationId xmlns:p14="http://schemas.microsoft.com/office/powerpoint/2010/main" val="35260390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>
          <a:extLst>
            <a:ext uri="{FF2B5EF4-FFF2-40B4-BE49-F238E27FC236}">
              <a16:creationId xmlns:a16="http://schemas.microsoft.com/office/drawing/2014/main" id="{AAC17705-2896-5F6D-BA7C-07CB9FC144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F46B194-7909-19D1-84AA-425F13E13A7E}"/>
              </a:ext>
            </a:extLst>
          </p:cNvPr>
          <p:cNvSpPr/>
          <p:nvPr/>
        </p:nvSpPr>
        <p:spPr>
          <a:xfrm>
            <a:off x="489858" y="1273629"/>
            <a:ext cx="11332028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9" name="Google Shape;149;p19">
            <a:extLst>
              <a:ext uri="{FF2B5EF4-FFF2-40B4-BE49-F238E27FC236}">
                <a16:creationId xmlns:a16="http://schemas.microsoft.com/office/drawing/2014/main" id="{581FDF6A-B346-D82B-1B00-93AFF09C513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1099" y="15801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Recap: Accessing </a:t>
            </a:r>
            <a:r>
              <a:rPr lang="en-GB" dirty="0" err="1"/>
              <a:t>Noteable</a:t>
            </a:r>
            <a:endParaRPr dirty="0"/>
          </a:p>
        </p:txBody>
      </p:sp>
      <p:sp>
        <p:nvSpPr>
          <p:cNvPr id="150" name="Google Shape;150;p19">
            <a:extLst>
              <a:ext uri="{FF2B5EF4-FFF2-40B4-BE49-F238E27FC236}">
                <a16:creationId xmlns:a16="http://schemas.microsoft.com/office/drawing/2014/main" id="{1E19168E-25DF-3A56-59DD-E33B63CA22EA}"/>
              </a:ext>
            </a:extLst>
          </p:cNvPr>
          <p:cNvSpPr txBox="1"/>
          <p:nvPr/>
        </p:nvSpPr>
        <p:spPr>
          <a:xfrm>
            <a:off x="489858" y="1803052"/>
            <a:ext cx="6708926" cy="3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Open Blackboard</a:t>
            </a:r>
            <a:br>
              <a:rPr lang="en-GB" sz="2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 to “Introduction to Coding and Data Analysis for Scientists 2025”</a:t>
            </a:r>
            <a:endParaRPr lang="en-GB" sz="2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84200" lvl="1">
              <a:lnSpc>
                <a:spcPct val="90000"/>
              </a:lnSpc>
              <a:buClr>
                <a:srgbClr val="1CADE4"/>
              </a:buClr>
              <a:buSzPts val="1600"/>
            </a:pPr>
            <a:endParaRPr lang="en-GB" sz="1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Click “Unit Information and Resources”</a:t>
            </a:r>
            <a:b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Open </a:t>
            </a:r>
            <a:r>
              <a:rPr lang="en-GB" sz="160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Noteable</a:t>
            </a:r>
            <a: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■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Make sure “</a:t>
            </a:r>
            <a:r>
              <a:rPr lang="en-GB" sz="1600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Jupyter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Classic (Legacy)” is selected.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■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Click Start</a:t>
            </a: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endParaRPr lang="en-GB" sz="16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Click “+</a:t>
            </a:r>
            <a:r>
              <a:rPr lang="en-GB" sz="160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GitRepo</a:t>
            </a:r>
            <a: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b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41400" lvl="2">
              <a:lnSpc>
                <a:spcPct val="90000"/>
              </a:lnSpc>
              <a:buClr>
                <a:srgbClr val="1CADE4"/>
              </a:buClr>
              <a:buSzPts val="1600"/>
            </a:pP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endParaRPr lang="en-GB" sz="16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endParaRPr lang="en-GB" sz="2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br>
              <a:rPr lang="en-GB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endParaRPr sz="12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9259E2-6E4B-6F7E-BB10-B4EE3721A98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47126" y="1151474"/>
            <a:ext cx="4073775" cy="232560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Google Shape;103;p13">
            <a:extLst>
              <a:ext uri="{FF2B5EF4-FFF2-40B4-BE49-F238E27FC236}">
                <a16:creationId xmlns:a16="http://schemas.microsoft.com/office/drawing/2014/main" id="{61BD4C24-BA3F-3451-4EDA-A80897378C65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2/9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427181"/>
      </p:ext>
    </p:extLst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C4523782-605E-5A50-C6EF-D3A3946EDA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11741091-7D14-8544-76C5-03827AFE10F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200" y="270000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While Loops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861E80E7-3820-318F-E03F-7E83E4344FA7}"/>
              </a:ext>
            </a:extLst>
          </p:cNvPr>
          <p:cNvSpPr txBox="1"/>
          <p:nvPr/>
        </p:nvSpPr>
        <p:spPr>
          <a:xfrm>
            <a:off x="1176379" y="1882572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while loop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lets you run code repeatedly so long as a Boolean statement is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D7D31BA5-8482-A43D-3228-5AF4DC7657E8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7/9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B01C8F-9C6F-3918-04A1-803C601DE2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63486" y="3064117"/>
            <a:ext cx="3918858" cy="25760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4" name="Google Shape;198;p20">
            <a:extLst>
              <a:ext uri="{FF2B5EF4-FFF2-40B4-BE49-F238E27FC236}">
                <a16:creationId xmlns:a16="http://schemas.microsoft.com/office/drawing/2014/main" id="{A1BF3E47-16D8-FF7A-48E2-96993F1D2C95}"/>
              </a:ext>
            </a:extLst>
          </p:cNvPr>
          <p:cNvSpPr txBox="1"/>
          <p:nvPr/>
        </p:nvSpPr>
        <p:spPr>
          <a:xfrm>
            <a:off x="7804170" y="2836253"/>
            <a:ext cx="3930629" cy="295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Body of the loop: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This will execute over and over again until the Boolean is set to False</a:t>
            </a:r>
          </a:p>
          <a:p>
            <a:pPr marL="285750" lvl="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GB" sz="1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Next, number = number – 1 = 1.</a:t>
            </a:r>
          </a:p>
          <a:p>
            <a:pPr marL="285750" lvl="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Check if number &gt; 0. </a:t>
            </a:r>
          </a:p>
          <a:p>
            <a:pPr marL="285750" lvl="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We print the number.</a:t>
            </a:r>
          </a:p>
          <a:p>
            <a:pPr marL="285750" lvl="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As </a:t>
            </a:r>
            <a:r>
              <a:rPr lang="en-GB" sz="18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my_boolean</a:t>
            </a: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is True, we repeat the loop.</a:t>
            </a:r>
          </a:p>
        </p:txBody>
      </p:sp>
    </p:spTree>
    <p:extLst>
      <p:ext uri="{BB962C8B-B14F-4D97-AF65-F5344CB8AC3E}">
        <p14:creationId xmlns:p14="http://schemas.microsoft.com/office/powerpoint/2010/main" val="581628355"/>
      </p:ext>
    </p:extLst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248CB34F-6B3A-8A51-473B-55DA1F94E4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AC4E28D8-FF6B-C370-3BBD-9C4650EE90E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200" y="270000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While Loops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0E9DA928-ED06-2352-3B55-19A224F50C01}"/>
              </a:ext>
            </a:extLst>
          </p:cNvPr>
          <p:cNvSpPr txBox="1"/>
          <p:nvPr/>
        </p:nvSpPr>
        <p:spPr>
          <a:xfrm>
            <a:off x="1176379" y="1882572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while loop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lets you run code repeatedly so long as a Boolean statement is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242A9DF6-B1CA-0375-A4CE-19273A3E85A5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7/9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3C15E0-0769-79B4-B532-AB45A9B5B2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63486" y="3064117"/>
            <a:ext cx="3918858" cy="25760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4" name="Google Shape;198;p20">
            <a:extLst>
              <a:ext uri="{FF2B5EF4-FFF2-40B4-BE49-F238E27FC236}">
                <a16:creationId xmlns:a16="http://schemas.microsoft.com/office/drawing/2014/main" id="{EB443222-98AF-2545-93CD-E8117BB7464C}"/>
              </a:ext>
            </a:extLst>
          </p:cNvPr>
          <p:cNvSpPr txBox="1"/>
          <p:nvPr/>
        </p:nvSpPr>
        <p:spPr>
          <a:xfrm>
            <a:off x="7804170" y="2836253"/>
            <a:ext cx="3930629" cy="295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Body of the loop: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This will execute over and over again until the Boolean is set to False</a:t>
            </a:r>
          </a:p>
          <a:p>
            <a:pPr marL="285750" lvl="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GB" sz="1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Next, number = number – 1 = 1.</a:t>
            </a:r>
          </a:p>
          <a:p>
            <a:pPr marL="285750" lvl="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Check if number &gt; 0. </a:t>
            </a:r>
          </a:p>
          <a:p>
            <a:pPr marL="285750" lvl="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We print the number.</a:t>
            </a:r>
          </a:p>
          <a:p>
            <a:pPr marL="285750" lvl="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As </a:t>
            </a:r>
            <a:r>
              <a:rPr lang="en-GB" sz="18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my_boolean</a:t>
            </a: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is True, we repeat the loop.</a:t>
            </a:r>
          </a:p>
        </p:txBody>
      </p:sp>
      <p:sp>
        <p:nvSpPr>
          <p:cNvPr id="3" name="Google Shape;200;p20">
            <a:extLst>
              <a:ext uri="{FF2B5EF4-FFF2-40B4-BE49-F238E27FC236}">
                <a16:creationId xmlns:a16="http://schemas.microsoft.com/office/drawing/2014/main" id="{73B8AC37-F3D3-A7B0-AF5A-0664AF44CA68}"/>
              </a:ext>
            </a:extLst>
          </p:cNvPr>
          <p:cNvSpPr/>
          <p:nvPr/>
        </p:nvSpPr>
        <p:spPr>
          <a:xfrm>
            <a:off x="2405742" y="4331709"/>
            <a:ext cx="1143002" cy="327378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50656323"/>
      </p:ext>
    </p:extLst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D123D9A6-5FEE-A073-9281-89F07297FC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AB5FEA70-4867-F6DE-9177-324FC793E0E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200" y="270000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While Loops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4C1719C5-1A73-900F-03CD-1390949348D9}"/>
              </a:ext>
            </a:extLst>
          </p:cNvPr>
          <p:cNvSpPr txBox="1"/>
          <p:nvPr/>
        </p:nvSpPr>
        <p:spPr>
          <a:xfrm>
            <a:off x="1176379" y="1882572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while loop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lets you run code repeatedly so long as a Boolean statement is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7FD3DCFA-0E65-2B07-1E14-6D4C1E9FDF22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7/9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6D170C-452D-F32D-B3DD-1C88F489EE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63486" y="3064117"/>
            <a:ext cx="3918858" cy="25760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4" name="Google Shape;198;p20">
            <a:extLst>
              <a:ext uri="{FF2B5EF4-FFF2-40B4-BE49-F238E27FC236}">
                <a16:creationId xmlns:a16="http://schemas.microsoft.com/office/drawing/2014/main" id="{9A49D8DF-7145-3035-2BFB-83E4CDD1092E}"/>
              </a:ext>
            </a:extLst>
          </p:cNvPr>
          <p:cNvSpPr txBox="1"/>
          <p:nvPr/>
        </p:nvSpPr>
        <p:spPr>
          <a:xfrm>
            <a:off x="7804170" y="2836253"/>
            <a:ext cx="3930629" cy="295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Body of the loop: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This will execute over and over again until the Boolean is set to False</a:t>
            </a:r>
          </a:p>
          <a:p>
            <a:pPr marL="285750" lvl="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GB" sz="1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Next, number = number – 1 = 1.</a:t>
            </a:r>
          </a:p>
          <a:p>
            <a:pPr marL="285750" lvl="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Check if number &gt; 0. </a:t>
            </a:r>
          </a:p>
          <a:p>
            <a:pPr marL="285750" lvl="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We print the number.</a:t>
            </a:r>
          </a:p>
          <a:p>
            <a:pPr marL="285750" lvl="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As </a:t>
            </a:r>
            <a:r>
              <a:rPr lang="en-GB" sz="18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my_boolean</a:t>
            </a: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is True, we repeat the loop.</a:t>
            </a:r>
          </a:p>
        </p:txBody>
      </p:sp>
    </p:spTree>
    <p:extLst>
      <p:ext uri="{BB962C8B-B14F-4D97-AF65-F5344CB8AC3E}">
        <p14:creationId xmlns:p14="http://schemas.microsoft.com/office/powerpoint/2010/main" val="1160535724"/>
      </p:ext>
    </p:extLst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3058DC76-0630-E651-4845-1D8A83DA66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6CD2C36D-C85F-F8F8-6D8A-A1BAA097675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200" y="270000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While Loops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CAB8D981-DF54-9711-3851-9A157F7FFC8A}"/>
              </a:ext>
            </a:extLst>
          </p:cNvPr>
          <p:cNvSpPr txBox="1"/>
          <p:nvPr/>
        </p:nvSpPr>
        <p:spPr>
          <a:xfrm>
            <a:off x="1176379" y="1882572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while loop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lets you run code repeatedly so long as a Boolean statement is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93E11D20-4375-5727-DEBE-22F5A5F63930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7/9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1DEBB6-DFF9-BC42-2AEB-5A925AACB2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63486" y="3064117"/>
            <a:ext cx="3918858" cy="25760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4" name="Google Shape;198;p20">
            <a:extLst>
              <a:ext uri="{FF2B5EF4-FFF2-40B4-BE49-F238E27FC236}">
                <a16:creationId xmlns:a16="http://schemas.microsoft.com/office/drawing/2014/main" id="{95FED1E0-24C1-3669-2DBA-A9B729B43A95}"/>
              </a:ext>
            </a:extLst>
          </p:cNvPr>
          <p:cNvSpPr txBox="1"/>
          <p:nvPr/>
        </p:nvSpPr>
        <p:spPr>
          <a:xfrm>
            <a:off x="7804170" y="2836253"/>
            <a:ext cx="3930629" cy="295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Body of the loop: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This will execute over and over again until the Boolean is set to False</a:t>
            </a:r>
          </a:p>
          <a:p>
            <a:pPr marL="285750" lvl="0" indent="-285750">
              <a:buClr>
                <a:srgbClr val="FFCCCC"/>
              </a:buClr>
              <a:buFont typeface="Arial" panose="020B0604020202020204" pitchFamily="34" charset="0"/>
              <a:buChar char="•"/>
            </a:pPr>
            <a:endParaRPr lang="en-GB" sz="1800" b="1" dirty="0">
              <a:solidFill>
                <a:srgbClr val="FFCC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>
              <a:buClr>
                <a:srgbClr val="FFCCCC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Next, number = number – 1 = 1.</a:t>
            </a:r>
          </a:p>
          <a:p>
            <a:pPr marL="285750" lvl="0" indent="-285750">
              <a:buClr>
                <a:srgbClr val="FFCCCC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Check if number &gt; 0. </a:t>
            </a:r>
          </a:p>
          <a:p>
            <a:pPr marL="285750" lvl="0" indent="-285750">
              <a:buClr>
                <a:srgbClr val="FFCCCC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We print the number.</a:t>
            </a:r>
          </a:p>
          <a:p>
            <a:pPr marL="285750" lvl="0" indent="-285750">
              <a:buClr>
                <a:srgbClr val="FFCCCC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As </a:t>
            </a:r>
            <a:r>
              <a:rPr lang="en-GB" sz="1800" b="1" dirty="0" err="1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my_boolean</a:t>
            </a:r>
            <a:r>
              <a:rPr lang="en-GB" sz="1800" b="1" dirty="0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 is True, we repeat the loop.</a:t>
            </a:r>
          </a:p>
        </p:txBody>
      </p:sp>
    </p:spTree>
    <p:extLst>
      <p:ext uri="{BB962C8B-B14F-4D97-AF65-F5344CB8AC3E}">
        <p14:creationId xmlns:p14="http://schemas.microsoft.com/office/powerpoint/2010/main" val="398281836"/>
      </p:ext>
    </p:extLst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E121786F-3234-6CFB-DC08-7C94AB5059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F326177A-A43F-7FAC-EEF4-E36FCBE287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200" y="270000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While Loops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E4F49E19-2ACE-FD16-5AB8-6076ADDC1241}"/>
              </a:ext>
            </a:extLst>
          </p:cNvPr>
          <p:cNvSpPr txBox="1"/>
          <p:nvPr/>
        </p:nvSpPr>
        <p:spPr>
          <a:xfrm>
            <a:off x="1176379" y="1882572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while loop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lets you run code repeatedly so long as a Boolean statement is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3D008CF9-8A61-450C-A003-4E6BC5A7958B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7/9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C6BFF3-5773-352F-B09E-D1213660F7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63486" y="3064117"/>
            <a:ext cx="3918858" cy="25760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4" name="Google Shape;198;p20">
            <a:extLst>
              <a:ext uri="{FF2B5EF4-FFF2-40B4-BE49-F238E27FC236}">
                <a16:creationId xmlns:a16="http://schemas.microsoft.com/office/drawing/2014/main" id="{B582B31E-4592-07D8-28E8-F60188F91859}"/>
              </a:ext>
            </a:extLst>
          </p:cNvPr>
          <p:cNvSpPr txBox="1"/>
          <p:nvPr/>
        </p:nvSpPr>
        <p:spPr>
          <a:xfrm>
            <a:off x="7804170" y="2836253"/>
            <a:ext cx="3930629" cy="295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Body of the loop: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This will execute over and over again until the Boolean is set to False</a:t>
            </a:r>
          </a:p>
          <a:p>
            <a:pPr marL="285750" lvl="0" indent="-285750">
              <a:buClr>
                <a:srgbClr val="FFCCCC"/>
              </a:buClr>
              <a:buFont typeface="Arial" panose="020B0604020202020204" pitchFamily="34" charset="0"/>
              <a:buChar char="•"/>
            </a:pPr>
            <a:endParaRPr lang="en-GB" sz="1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Next, number = number – 1 = 0.</a:t>
            </a:r>
          </a:p>
          <a:p>
            <a:pPr marL="285750" lvl="0" indent="-285750">
              <a:buClr>
                <a:srgbClr val="FFCCCC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Check if number &gt; 0. </a:t>
            </a:r>
          </a:p>
          <a:p>
            <a:pPr marL="285750" lvl="0" indent="-285750">
              <a:buClr>
                <a:srgbClr val="FFCCCC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We print the number.</a:t>
            </a:r>
          </a:p>
          <a:p>
            <a:pPr marL="285750" lvl="0" indent="-285750">
              <a:buClr>
                <a:srgbClr val="FFCCCC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As </a:t>
            </a:r>
            <a:r>
              <a:rPr lang="en-GB" sz="1800" b="1" dirty="0" err="1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my_boolean</a:t>
            </a:r>
            <a:r>
              <a:rPr lang="en-GB" sz="1800" b="1" dirty="0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 is True, we repeat the loop.</a:t>
            </a:r>
          </a:p>
        </p:txBody>
      </p:sp>
    </p:spTree>
    <p:extLst>
      <p:ext uri="{BB962C8B-B14F-4D97-AF65-F5344CB8AC3E}">
        <p14:creationId xmlns:p14="http://schemas.microsoft.com/office/powerpoint/2010/main" val="107876669"/>
      </p:ext>
    </p:extLst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896FFDF5-F7C1-9A1F-0809-4CE814E2F9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CE3E3BFA-9889-140A-8C63-C3D98AF2BCC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200" y="270000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While Loops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5AFB2632-AAE9-AE54-37BB-15262818D8B2}"/>
              </a:ext>
            </a:extLst>
          </p:cNvPr>
          <p:cNvSpPr txBox="1"/>
          <p:nvPr/>
        </p:nvSpPr>
        <p:spPr>
          <a:xfrm>
            <a:off x="1176379" y="1882572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while loop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lets you run code repeatedly so long as a Boolean statement is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E96C3297-A1E2-8B2B-BEFE-4CF372AC75E6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7/9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ACC6F7-71A8-049C-A0C6-DE33CE7EBF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63486" y="3064117"/>
            <a:ext cx="3918858" cy="25760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4" name="Google Shape;198;p20">
            <a:extLst>
              <a:ext uri="{FF2B5EF4-FFF2-40B4-BE49-F238E27FC236}">
                <a16:creationId xmlns:a16="http://schemas.microsoft.com/office/drawing/2014/main" id="{A4AAE8FA-8C8A-FED7-340C-9A76B74E7B0C}"/>
              </a:ext>
            </a:extLst>
          </p:cNvPr>
          <p:cNvSpPr txBox="1"/>
          <p:nvPr/>
        </p:nvSpPr>
        <p:spPr>
          <a:xfrm>
            <a:off x="7804170" y="2836253"/>
            <a:ext cx="3930629" cy="295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Body of the loop: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This will execute over and over again until the Boolean is set to False</a:t>
            </a:r>
          </a:p>
          <a:p>
            <a:pPr marL="285750" lvl="0" indent="-285750">
              <a:buClr>
                <a:srgbClr val="FFCCCC"/>
              </a:buClr>
              <a:buFont typeface="Arial" panose="020B0604020202020204" pitchFamily="34" charset="0"/>
              <a:buChar char="•"/>
            </a:pPr>
            <a:endParaRPr lang="en-GB" sz="1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Next, number = number – 1 = 0.</a:t>
            </a:r>
          </a:p>
          <a:p>
            <a:pPr marL="285750" lvl="0" indent="-285750">
              <a:buClr>
                <a:srgbClr val="FFCCCC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Check if number &gt; 0. </a:t>
            </a:r>
          </a:p>
          <a:p>
            <a:pPr marL="285750" lvl="0" indent="-285750">
              <a:buClr>
                <a:srgbClr val="FFCCCC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We print the number.</a:t>
            </a:r>
          </a:p>
          <a:p>
            <a:pPr marL="285750" lvl="0" indent="-285750">
              <a:buClr>
                <a:srgbClr val="FFCCCC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As </a:t>
            </a:r>
            <a:r>
              <a:rPr lang="en-GB" sz="1800" b="1" dirty="0" err="1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my_boolean</a:t>
            </a:r>
            <a:r>
              <a:rPr lang="en-GB" sz="1800" b="1" dirty="0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 is True, we repeat the loop.</a:t>
            </a:r>
          </a:p>
        </p:txBody>
      </p:sp>
      <p:sp>
        <p:nvSpPr>
          <p:cNvPr id="3" name="Google Shape;200;p20">
            <a:extLst>
              <a:ext uri="{FF2B5EF4-FFF2-40B4-BE49-F238E27FC236}">
                <a16:creationId xmlns:a16="http://schemas.microsoft.com/office/drawing/2014/main" id="{38AA5AC3-C6FE-17FE-E39E-DFC8BE056FD9}"/>
              </a:ext>
            </a:extLst>
          </p:cNvPr>
          <p:cNvSpPr/>
          <p:nvPr/>
        </p:nvSpPr>
        <p:spPr>
          <a:xfrm>
            <a:off x="2188028" y="4677275"/>
            <a:ext cx="2090058" cy="308382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61504211"/>
      </p:ext>
    </p:extLst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48928E98-E605-2A43-2F93-29F8472888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A6A49A5E-1563-BB3F-A487-1121DCED455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200" y="270000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While Loops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FAF06AFA-F7ED-DDEC-1C2D-7211049F2C06}"/>
              </a:ext>
            </a:extLst>
          </p:cNvPr>
          <p:cNvSpPr txBox="1"/>
          <p:nvPr/>
        </p:nvSpPr>
        <p:spPr>
          <a:xfrm>
            <a:off x="1176379" y="1882572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while loop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lets you run code repeatedly so long as a Boolean statement is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61D3280D-D6E3-B081-B00F-4FD2903FEFF4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7/9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34E6EC-0B8B-B0FF-5F64-9EF5FB70F6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63486" y="3064117"/>
            <a:ext cx="3918858" cy="25760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4" name="Google Shape;198;p20">
            <a:extLst>
              <a:ext uri="{FF2B5EF4-FFF2-40B4-BE49-F238E27FC236}">
                <a16:creationId xmlns:a16="http://schemas.microsoft.com/office/drawing/2014/main" id="{681C122B-882C-0C4A-917B-5D423D0326BE}"/>
              </a:ext>
            </a:extLst>
          </p:cNvPr>
          <p:cNvSpPr txBox="1"/>
          <p:nvPr/>
        </p:nvSpPr>
        <p:spPr>
          <a:xfrm>
            <a:off x="7804170" y="2836253"/>
            <a:ext cx="3930629" cy="295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Body of the loop: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This will execute over and over again until the Boolean is set to False</a:t>
            </a:r>
          </a:p>
          <a:p>
            <a:pPr marL="285750" lvl="0" indent="-285750">
              <a:buClr>
                <a:srgbClr val="FFCCCC"/>
              </a:buClr>
              <a:buFont typeface="Arial" panose="020B0604020202020204" pitchFamily="34" charset="0"/>
              <a:buChar char="•"/>
            </a:pPr>
            <a:endParaRPr lang="en-GB" sz="1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Next, number = number – 1 = 0.</a:t>
            </a:r>
          </a:p>
          <a:p>
            <a:pPr marL="285750" lvl="0" indent="-285750">
              <a:buClr>
                <a:srgbClr val="FFCCCC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Check if number &gt; 0. </a:t>
            </a:r>
          </a:p>
          <a:p>
            <a:pPr marL="285750" lvl="0" indent="-285750">
              <a:buClr>
                <a:srgbClr val="FFCCCC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We print the number.</a:t>
            </a:r>
          </a:p>
          <a:p>
            <a:pPr marL="285750" lvl="0" indent="-285750">
              <a:buClr>
                <a:srgbClr val="FFCCCC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As </a:t>
            </a:r>
            <a:r>
              <a:rPr lang="en-GB" sz="1800" b="1" dirty="0" err="1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my_boolean</a:t>
            </a:r>
            <a:r>
              <a:rPr lang="en-GB" sz="1800" b="1" dirty="0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 is True, we repeat the loop.</a:t>
            </a:r>
          </a:p>
        </p:txBody>
      </p:sp>
    </p:spTree>
    <p:extLst>
      <p:ext uri="{BB962C8B-B14F-4D97-AF65-F5344CB8AC3E}">
        <p14:creationId xmlns:p14="http://schemas.microsoft.com/office/powerpoint/2010/main" val="2495721674"/>
      </p:ext>
    </p:extLst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9A8DEF31-988B-18C8-938C-F13DB684B6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C8A7F078-D850-4E91-2F75-ACF0661466C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200" y="270000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While Loops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B730589A-C12B-B794-434F-BEBD10DE77B0}"/>
              </a:ext>
            </a:extLst>
          </p:cNvPr>
          <p:cNvSpPr txBox="1"/>
          <p:nvPr/>
        </p:nvSpPr>
        <p:spPr>
          <a:xfrm>
            <a:off x="1176379" y="1882572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while loop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lets you run code repeatedly so long as a Boolean statement is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277703C6-BA28-60EF-0E4E-0CB9CE2F8595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7/9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808B21-0102-7C96-9779-468B18F606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63486" y="3064117"/>
            <a:ext cx="3918858" cy="25760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4" name="Google Shape;198;p20">
            <a:extLst>
              <a:ext uri="{FF2B5EF4-FFF2-40B4-BE49-F238E27FC236}">
                <a16:creationId xmlns:a16="http://schemas.microsoft.com/office/drawing/2014/main" id="{7F154877-0076-222F-7A8F-236A74EB813A}"/>
              </a:ext>
            </a:extLst>
          </p:cNvPr>
          <p:cNvSpPr txBox="1"/>
          <p:nvPr/>
        </p:nvSpPr>
        <p:spPr>
          <a:xfrm>
            <a:off x="7804170" y="2836253"/>
            <a:ext cx="3930629" cy="295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Body of the loop: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This will execute over and over again until the Boolean is set to False</a:t>
            </a:r>
          </a:p>
          <a:p>
            <a:pPr marL="285750" lvl="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GB" sz="1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Next, number = number – 1 = 0.</a:t>
            </a:r>
          </a:p>
          <a:p>
            <a:pPr marL="285750" lvl="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Check if number &gt; 0. </a:t>
            </a:r>
          </a:p>
          <a:p>
            <a:pPr marL="285750" lvl="0" indent="-285750">
              <a:buClr>
                <a:srgbClr val="FFCCCC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We print the number.</a:t>
            </a:r>
          </a:p>
          <a:p>
            <a:pPr marL="285750" lvl="0" indent="-285750">
              <a:buClr>
                <a:srgbClr val="FFCCCC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As </a:t>
            </a:r>
            <a:r>
              <a:rPr lang="en-GB" sz="1800" b="1" dirty="0" err="1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my_boolean</a:t>
            </a:r>
            <a:r>
              <a:rPr lang="en-GB" sz="1800" b="1" dirty="0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 is True, we repeat the loop.</a:t>
            </a:r>
          </a:p>
        </p:txBody>
      </p:sp>
    </p:spTree>
    <p:extLst>
      <p:ext uri="{BB962C8B-B14F-4D97-AF65-F5344CB8AC3E}">
        <p14:creationId xmlns:p14="http://schemas.microsoft.com/office/powerpoint/2010/main" val="34255061"/>
      </p:ext>
    </p:extLst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54F3A373-CE21-3A7C-7CA7-EE777223A8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F199D4F1-6695-DDEE-F94A-C0F67C403A1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200" y="270000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While Loops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22F0B207-2A41-9837-E463-87180D97436D}"/>
              </a:ext>
            </a:extLst>
          </p:cNvPr>
          <p:cNvSpPr txBox="1"/>
          <p:nvPr/>
        </p:nvSpPr>
        <p:spPr>
          <a:xfrm>
            <a:off x="1176379" y="1882572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while loop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lets you run code repeatedly so long as a Boolean statement is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5149C508-C3D0-CA54-9FD0-6B2657AB652F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7/9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83A0B9-1D1D-F2FE-53EB-95BBB1546F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63486" y="3064117"/>
            <a:ext cx="3918858" cy="25760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4" name="Google Shape;198;p20">
            <a:extLst>
              <a:ext uri="{FF2B5EF4-FFF2-40B4-BE49-F238E27FC236}">
                <a16:creationId xmlns:a16="http://schemas.microsoft.com/office/drawing/2014/main" id="{2CEEAC8B-60FC-15BF-F261-C489FCD5F9AD}"/>
              </a:ext>
            </a:extLst>
          </p:cNvPr>
          <p:cNvSpPr txBox="1"/>
          <p:nvPr/>
        </p:nvSpPr>
        <p:spPr>
          <a:xfrm>
            <a:off x="7804170" y="2836253"/>
            <a:ext cx="3930629" cy="295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Body of the loop: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This will execute over and over again until the Boolean is set to False</a:t>
            </a:r>
          </a:p>
          <a:p>
            <a:pPr marL="285750" lvl="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GB" sz="1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Next, number = number – 1 = 0.</a:t>
            </a:r>
          </a:p>
          <a:p>
            <a:pPr marL="285750" lvl="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Check if number &gt; 0. </a:t>
            </a:r>
          </a:p>
          <a:p>
            <a:pPr marL="285750" lvl="0" indent="-285750">
              <a:buClr>
                <a:srgbClr val="FFCCCC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We print the number.</a:t>
            </a:r>
          </a:p>
          <a:p>
            <a:pPr marL="285750" lvl="0" indent="-285750">
              <a:buClr>
                <a:srgbClr val="FFCCCC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As </a:t>
            </a:r>
            <a:r>
              <a:rPr lang="en-GB" sz="1800" b="1" dirty="0" err="1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my_boolean</a:t>
            </a:r>
            <a:r>
              <a:rPr lang="en-GB" sz="1800" b="1" dirty="0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 is True, we repeat the loop.</a:t>
            </a:r>
          </a:p>
        </p:txBody>
      </p:sp>
      <p:sp>
        <p:nvSpPr>
          <p:cNvPr id="3" name="Google Shape;200;p20">
            <a:extLst>
              <a:ext uri="{FF2B5EF4-FFF2-40B4-BE49-F238E27FC236}">
                <a16:creationId xmlns:a16="http://schemas.microsoft.com/office/drawing/2014/main" id="{5AA0D664-9903-2AD6-2FE9-9A1D4E77F196}"/>
              </a:ext>
            </a:extLst>
          </p:cNvPr>
          <p:cNvSpPr/>
          <p:nvPr/>
        </p:nvSpPr>
        <p:spPr>
          <a:xfrm>
            <a:off x="2188027" y="4992960"/>
            <a:ext cx="2558143" cy="306012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59006709"/>
      </p:ext>
    </p:extLst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76E3925E-1839-4223-282E-15B56C48F2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719EC307-BCEE-B9DA-33F5-12C6A58BF74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200" y="270000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While Loops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0BB2E13E-6C2B-6432-74D7-A8343E210423}"/>
              </a:ext>
            </a:extLst>
          </p:cNvPr>
          <p:cNvSpPr txBox="1"/>
          <p:nvPr/>
        </p:nvSpPr>
        <p:spPr>
          <a:xfrm>
            <a:off x="1176379" y="1882572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while loop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lets you run code repeatedly so long as a Boolean statement is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D01B8111-29BD-A120-5748-CDA4BC930FE4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7/9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DC1E1B-3279-0C33-DF33-FD08EE7477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63486" y="3064117"/>
            <a:ext cx="3918858" cy="25760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4" name="Google Shape;198;p20">
            <a:extLst>
              <a:ext uri="{FF2B5EF4-FFF2-40B4-BE49-F238E27FC236}">
                <a16:creationId xmlns:a16="http://schemas.microsoft.com/office/drawing/2014/main" id="{5ECF7F22-8E7F-1C2D-D7BB-F6D16F8FD907}"/>
              </a:ext>
            </a:extLst>
          </p:cNvPr>
          <p:cNvSpPr txBox="1"/>
          <p:nvPr/>
        </p:nvSpPr>
        <p:spPr>
          <a:xfrm>
            <a:off x="7804170" y="2836253"/>
            <a:ext cx="3930629" cy="295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Body of the loop: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This will execute over and over again until the Boolean is set to False</a:t>
            </a:r>
          </a:p>
          <a:p>
            <a:pPr marL="285750" lvl="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GB" sz="1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Next, number = number – 1 = 0.</a:t>
            </a:r>
          </a:p>
          <a:p>
            <a:pPr marL="285750" lvl="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Check if number &gt; 0. </a:t>
            </a:r>
          </a:p>
          <a:p>
            <a:pPr marL="285750" lvl="0" indent="-285750">
              <a:buClr>
                <a:srgbClr val="FFCCCC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We print the number.</a:t>
            </a:r>
          </a:p>
          <a:p>
            <a:pPr marL="285750" lvl="0" indent="-285750">
              <a:buClr>
                <a:srgbClr val="FFCCCC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As </a:t>
            </a:r>
            <a:r>
              <a:rPr lang="en-GB" sz="1800" b="1" dirty="0" err="1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my_boolean</a:t>
            </a:r>
            <a:r>
              <a:rPr lang="en-GB" sz="1800" b="1" dirty="0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 is True, we repeat the loop.</a:t>
            </a:r>
          </a:p>
        </p:txBody>
      </p:sp>
    </p:spTree>
    <p:extLst>
      <p:ext uri="{BB962C8B-B14F-4D97-AF65-F5344CB8AC3E}">
        <p14:creationId xmlns:p14="http://schemas.microsoft.com/office/powerpoint/2010/main" val="18788922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>
          <a:extLst>
            <a:ext uri="{FF2B5EF4-FFF2-40B4-BE49-F238E27FC236}">
              <a16:creationId xmlns:a16="http://schemas.microsoft.com/office/drawing/2014/main" id="{FC9D1DBA-B023-69D0-CF88-D4CAAFFB9F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87BE98-3AF7-84CF-31D3-F83154EFBC3E}"/>
              </a:ext>
            </a:extLst>
          </p:cNvPr>
          <p:cNvSpPr/>
          <p:nvPr/>
        </p:nvSpPr>
        <p:spPr>
          <a:xfrm>
            <a:off x="489858" y="1273629"/>
            <a:ext cx="11332028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9" name="Google Shape;149;p19">
            <a:extLst>
              <a:ext uri="{FF2B5EF4-FFF2-40B4-BE49-F238E27FC236}">
                <a16:creationId xmlns:a16="http://schemas.microsoft.com/office/drawing/2014/main" id="{8FCC86D8-E6F1-31BD-2A61-15268C2BDDC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1099" y="15801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Recap: Accessing </a:t>
            </a:r>
            <a:r>
              <a:rPr lang="en-GB" dirty="0" err="1"/>
              <a:t>Noteable</a:t>
            </a:r>
            <a:endParaRPr dirty="0"/>
          </a:p>
        </p:txBody>
      </p:sp>
      <p:sp>
        <p:nvSpPr>
          <p:cNvPr id="150" name="Google Shape;150;p19">
            <a:extLst>
              <a:ext uri="{FF2B5EF4-FFF2-40B4-BE49-F238E27FC236}">
                <a16:creationId xmlns:a16="http://schemas.microsoft.com/office/drawing/2014/main" id="{E2F877D0-4C99-39CA-D1EA-82E37AD3F315}"/>
              </a:ext>
            </a:extLst>
          </p:cNvPr>
          <p:cNvSpPr txBox="1"/>
          <p:nvPr/>
        </p:nvSpPr>
        <p:spPr>
          <a:xfrm>
            <a:off x="489858" y="1803052"/>
            <a:ext cx="6708926" cy="3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Open Blackboard</a:t>
            </a:r>
            <a:br>
              <a:rPr lang="en-GB" sz="2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 to “Introduction to Coding and Data Analysis for Scientists 2025”</a:t>
            </a:r>
            <a:endParaRPr lang="en-GB" sz="2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84200" lvl="1">
              <a:lnSpc>
                <a:spcPct val="90000"/>
              </a:lnSpc>
              <a:buClr>
                <a:srgbClr val="1CADE4"/>
              </a:buClr>
              <a:buSzPts val="1600"/>
            </a:pPr>
            <a:endParaRPr lang="en-GB" sz="1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Click “Unit Information and Resources”</a:t>
            </a:r>
            <a:b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Open </a:t>
            </a:r>
            <a:r>
              <a:rPr lang="en-GB" sz="160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Noteable</a:t>
            </a:r>
            <a: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■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Make sure “</a:t>
            </a:r>
            <a:r>
              <a:rPr lang="en-GB" sz="1600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Jupyter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Classic (Legacy)” is selected.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■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Click Start</a:t>
            </a: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endParaRPr lang="en-GB" sz="16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Click “+</a:t>
            </a:r>
            <a:r>
              <a:rPr lang="en-GB" sz="160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GitRepo</a:t>
            </a:r>
            <a: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b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41400" lvl="2">
              <a:lnSpc>
                <a:spcPct val="90000"/>
              </a:lnSpc>
              <a:buClr>
                <a:srgbClr val="1CADE4"/>
              </a:buClr>
              <a:buSzPts val="1600"/>
            </a:pP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endParaRPr lang="en-GB" sz="16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endParaRPr lang="en-GB" sz="2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br>
              <a:rPr lang="en-GB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endParaRPr sz="12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5E4CBF-4592-4910-2F91-64D83B06207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98783" y="5615262"/>
            <a:ext cx="970907" cy="3251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DBAB8DB-E4B3-E3B3-ADF4-C14BA2B03FE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47126" y="1151474"/>
            <a:ext cx="4073775" cy="232560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Google Shape;103;p13">
            <a:extLst>
              <a:ext uri="{FF2B5EF4-FFF2-40B4-BE49-F238E27FC236}">
                <a16:creationId xmlns:a16="http://schemas.microsoft.com/office/drawing/2014/main" id="{49A77E4F-21A2-436E-31DE-57AD1E601A42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2/9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433385"/>
      </p:ext>
    </p:extLst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61731039-0016-0E89-DB3C-DEA30ABC50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AD8B068F-8E53-6BDE-A540-C92CAED7187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200" y="270000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While Loops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F2ECA95F-5AFA-FC3B-D3A3-7E3FD09E5D82}"/>
              </a:ext>
            </a:extLst>
          </p:cNvPr>
          <p:cNvSpPr txBox="1"/>
          <p:nvPr/>
        </p:nvSpPr>
        <p:spPr>
          <a:xfrm>
            <a:off x="1176379" y="1882572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while loop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lets you run code repeatedly so long as a Boolean statement is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18B035BA-32CD-FE51-F3B6-FD8944BA8963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7/9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EEF23A-9797-3553-DD9E-DED79E753C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63486" y="3064117"/>
            <a:ext cx="3918858" cy="25760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4" name="Google Shape;198;p20">
            <a:extLst>
              <a:ext uri="{FF2B5EF4-FFF2-40B4-BE49-F238E27FC236}">
                <a16:creationId xmlns:a16="http://schemas.microsoft.com/office/drawing/2014/main" id="{6AAE99FE-D1F6-2D43-6C8F-456A7C02C098}"/>
              </a:ext>
            </a:extLst>
          </p:cNvPr>
          <p:cNvSpPr txBox="1"/>
          <p:nvPr/>
        </p:nvSpPr>
        <p:spPr>
          <a:xfrm>
            <a:off x="7804170" y="2836253"/>
            <a:ext cx="3930629" cy="295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Body of the loop: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This will execute over and over again until the Boolean is set to False</a:t>
            </a:r>
          </a:p>
          <a:p>
            <a:pPr marL="285750" lvl="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GB" sz="1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Next, number = number – 1 = 0.</a:t>
            </a:r>
          </a:p>
          <a:p>
            <a:pPr marL="285750" lvl="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Check if number &gt; 0. </a:t>
            </a:r>
          </a:p>
          <a:p>
            <a:pPr marL="285750" lvl="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We print the number.</a:t>
            </a:r>
          </a:p>
          <a:p>
            <a:pPr marL="285750" lvl="0" indent="-285750">
              <a:buClr>
                <a:srgbClr val="FFCCCC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As </a:t>
            </a:r>
            <a:r>
              <a:rPr lang="en-GB" sz="1800" b="1" dirty="0" err="1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my_boolean</a:t>
            </a:r>
            <a:r>
              <a:rPr lang="en-GB" sz="1800" b="1" dirty="0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 is True, we repeat the loop.</a:t>
            </a:r>
          </a:p>
        </p:txBody>
      </p:sp>
    </p:spTree>
    <p:extLst>
      <p:ext uri="{BB962C8B-B14F-4D97-AF65-F5344CB8AC3E}">
        <p14:creationId xmlns:p14="http://schemas.microsoft.com/office/powerpoint/2010/main" val="151093659"/>
      </p:ext>
    </p:extLst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DCA800CE-50C6-33D9-A69E-B99114E9F6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40AB6422-BFEA-855C-F55E-F61FBE6132E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200" y="270000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While Loops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EDDD711C-0B7C-D949-7B54-657648C0262A}"/>
              </a:ext>
            </a:extLst>
          </p:cNvPr>
          <p:cNvSpPr txBox="1"/>
          <p:nvPr/>
        </p:nvSpPr>
        <p:spPr>
          <a:xfrm>
            <a:off x="1176379" y="1882572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while loop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lets you run code repeatedly so long as a Boolean statement is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B4215965-AE6A-6C84-BB58-0D90DF936B5F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7/9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15464B-ED1C-EA07-4D97-59D71E1AB4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63486" y="3064117"/>
            <a:ext cx="3918858" cy="25760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4" name="Google Shape;198;p20">
            <a:extLst>
              <a:ext uri="{FF2B5EF4-FFF2-40B4-BE49-F238E27FC236}">
                <a16:creationId xmlns:a16="http://schemas.microsoft.com/office/drawing/2014/main" id="{B6C5A6D3-9A0D-885C-6820-7D7EECAABAF3}"/>
              </a:ext>
            </a:extLst>
          </p:cNvPr>
          <p:cNvSpPr txBox="1"/>
          <p:nvPr/>
        </p:nvSpPr>
        <p:spPr>
          <a:xfrm>
            <a:off x="7804170" y="2836253"/>
            <a:ext cx="3930629" cy="295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Body of the loop: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This will execute over and over again until the Boolean is set to False</a:t>
            </a:r>
          </a:p>
          <a:p>
            <a:pPr marL="285750" lvl="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GB" sz="1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Next, number = number – 1 = 0.</a:t>
            </a:r>
          </a:p>
          <a:p>
            <a:pPr marL="285750" lvl="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Check if number &gt; 0. </a:t>
            </a:r>
          </a:p>
          <a:p>
            <a:pPr marL="285750" lvl="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We print the number.</a:t>
            </a:r>
          </a:p>
          <a:p>
            <a:pPr marL="285750" lvl="0" indent="-285750">
              <a:buClr>
                <a:srgbClr val="FFCCCC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As </a:t>
            </a:r>
            <a:r>
              <a:rPr lang="en-GB" sz="1800" b="1" dirty="0" err="1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my_boolean</a:t>
            </a:r>
            <a:r>
              <a:rPr lang="en-GB" sz="1800" b="1" dirty="0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 is True, we repeat the loop.</a:t>
            </a:r>
          </a:p>
        </p:txBody>
      </p:sp>
      <p:sp>
        <p:nvSpPr>
          <p:cNvPr id="3" name="Google Shape;200;p20">
            <a:extLst>
              <a:ext uri="{FF2B5EF4-FFF2-40B4-BE49-F238E27FC236}">
                <a16:creationId xmlns:a16="http://schemas.microsoft.com/office/drawing/2014/main" id="{15B2649B-664E-2FED-67DA-8597A0A19C24}"/>
              </a:ext>
            </a:extLst>
          </p:cNvPr>
          <p:cNvSpPr/>
          <p:nvPr/>
        </p:nvSpPr>
        <p:spPr>
          <a:xfrm>
            <a:off x="2188027" y="5297759"/>
            <a:ext cx="3494317" cy="342387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5205878"/>
      </p:ext>
    </p:extLst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0D6C4F02-CA36-C37A-5A03-7545FE6648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1063A182-98A2-BAB2-D899-27115D9E1F2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200" y="270000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While Loops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C2980246-C621-EE6A-2CCF-DC9CE8C6E77B}"/>
              </a:ext>
            </a:extLst>
          </p:cNvPr>
          <p:cNvSpPr txBox="1"/>
          <p:nvPr/>
        </p:nvSpPr>
        <p:spPr>
          <a:xfrm>
            <a:off x="1176379" y="1882572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while loop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lets you run code repeatedly so long as a Boolean statement is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40B056F7-1283-708B-80C2-312D230109B6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7/9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956A3E-ABA7-7737-987E-76A851FC0A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63486" y="3064117"/>
            <a:ext cx="3918858" cy="25760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4" name="Google Shape;198;p20">
            <a:extLst>
              <a:ext uri="{FF2B5EF4-FFF2-40B4-BE49-F238E27FC236}">
                <a16:creationId xmlns:a16="http://schemas.microsoft.com/office/drawing/2014/main" id="{E8480CEF-2C52-1A4B-E0A2-D58094B5997B}"/>
              </a:ext>
            </a:extLst>
          </p:cNvPr>
          <p:cNvSpPr txBox="1"/>
          <p:nvPr/>
        </p:nvSpPr>
        <p:spPr>
          <a:xfrm>
            <a:off x="7804170" y="2836253"/>
            <a:ext cx="3930629" cy="295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Body of the loop: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This will execute over and over again until the Boolean is set to False</a:t>
            </a:r>
          </a:p>
          <a:p>
            <a:pPr marL="285750" lvl="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GB" sz="1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Next, number = number – 1 = 0.</a:t>
            </a:r>
          </a:p>
          <a:p>
            <a:pPr marL="285750" lvl="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Check if number &gt; 0. </a:t>
            </a:r>
          </a:p>
          <a:p>
            <a:pPr marL="285750" lvl="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We print the number.</a:t>
            </a:r>
          </a:p>
          <a:p>
            <a:pPr marL="285750" lvl="0" indent="-285750">
              <a:buClr>
                <a:srgbClr val="FFCCCC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As </a:t>
            </a:r>
            <a:r>
              <a:rPr lang="en-GB" sz="1800" b="1" dirty="0" err="1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my_boolean</a:t>
            </a:r>
            <a:r>
              <a:rPr lang="en-GB" sz="1800" b="1" dirty="0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 is True, we repeat the loop.</a:t>
            </a:r>
          </a:p>
        </p:txBody>
      </p:sp>
    </p:spTree>
    <p:extLst>
      <p:ext uri="{BB962C8B-B14F-4D97-AF65-F5344CB8AC3E}">
        <p14:creationId xmlns:p14="http://schemas.microsoft.com/office/powerpoint/2010/main" val="267821721"/>
      </p:ext>
    </p:extLst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F44F9452-1992-FCCD-C025-AE6CDFB2B7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F11EAD40-9B57-1B53-AB6B-42485406FA9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200" y="270000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While Loops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1610D824-9F67-DED3-CD60-65169EB9654F}"/>
              </a:ext>
            </a:extLst>
          </p:cNvPr>
          <p:cNvSpPr txBox="1"/>
          <p:nvPr/>
        </p:nvSpPr>
        <p:spPr>
          <a:xfrm>
            <a:off x="1176379" y="1882572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while loop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lets you run code repeatedly so long as a Boolean statement is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73D4ACF1-95F7-C4A3-7B87-C289ABEBAFE4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7/9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DA31F2-D588-695A-F1D3-2D608153F1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63486" y="3064117"/>
            <a:ext cx="3918858" cy="25760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4" name="Google Shape;198;p20">
            <a:extLst>
              <a:ext uri="{FF2B5EF4-FFF2-40B4-BE49-F238E27FC236}">
                <a16:creationId xmlns:a16="http://schemas.microsoft.com/office/drawing/2014/main" id="{70662F0B-3FC8-8034-788D-2CF3971C9F5D}"/>
              </a:ext>
            </a:extLst>
          </p:cNvPr>
          <p:cNvSpPr txBox="1"/>
          <p:nvPr/>
        </p:nvSpPr>
        <p:spPr>
          <a:xfrm>
            <a:off x="7804170" y="2836253"/>
            <a:ext cx="3930629" cy="2677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Body of the loop: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This will execute over and over again until the Boolean is set to False</a:t>
            </a:r>
          </a:p>
          <a:p>
            <a:pPr marL="285750" lvl="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GB" sz="1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Next, number = number – 1 = 0.</a:t>
            </a:r>
          </a:p>
          <a:p>
            <a:pPr marL="285750" lvl="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Check if number &gt; 0. </a:t>
            </a:r>
          </a:p>
          <a:p>
            <a:pPr marL="285750" lvl="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We print the number.</a:t>
            </a:r>
          </a:p>
          <a:p>
            <a:pPr marL="285750" lvl="0" indent="-285750"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chemeClr val="accent3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Now </a:t>
            </a:r>
            <a:r>
              <a:rPr lang="en-GB" sz="1800" b="1" dirty="0" err="1">
                <a:solidFill>
                  <a:schemeClr val="accent3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my_boolean</a:t>
            </a:r>
            <a:r>
              <a:rPr lang="en-GB" sz="1800" b="1" dirty="0">
                <a:solidFill>
                  <a:schemeClr val="accent3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is False!!</a:t>
            </a:r>
          </a:p>
        </p:txBody>
      </p:sp>
    </p:spTree>
    <p:extLst>
      <p:ext uri="{BB962C8B-B14F-4D97-AF65-F5344CB8AC3E}">
        <p14:creationId xmlns:p14="http://schemas.microsoft.com/office/powerpoint/2010/main" val="205996979"/>
      </p:ext>
    </p:extLst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E08FE408-5046-3D64-99D2-A3CE9CF16F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88C433C2-B15F-1A5B-E23F-E9BD9FC5DE0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200" y="270000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While Loops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05A3F852-7097-45D9-B689-4449D460D662}"/>
              </a:ext>
            </a:extLst>
          </p:cNvPr>
          <p:cNvSpPr txBox="1"/>
          <p:nvPr/>
        </p:nvSpPr>
        <p:spPr>
          <a:xfrm>
            <a:off x="1176379" y="1882572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while loop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lets you run code repeatedly so long as a Boolean statement is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822F089D-7EB9-D09F-D525-BE12EF4A4EA8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7/9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A11E09-33D5-2313-B301-D38E8C7549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63486" y="3064117"/>
            <a:ext cx="3918858" cy="25760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4" name="Google Shape;198;p20">
            <a:extLst>
              <a:ext uri="{FF2B5EF4-FFF2-40B4-BE49-F238E27FC236}">
                <a16:creationId xmlns:a16="http://schemas.microsoft.com/office/drawing/2014/main" id="{ED7DAF49-C28B-636B-E96F-22F7191A58A0}"/>
              </a:ext>
            </a:extLst>
          </p:cNvPr>
          <p:cNvSpPr txBox="1"/>
          <p:nvPr/>
        </p:nvSpPr>
        <p:spPr>
          <a:xfrm>
            <a:off x="7804170" y="2836253"/>
            <a:ext cx="3930629" cy="2677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Body of the loop: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This will execute over and over again until the Boolean is set to False</a:t>
            </a:r>
          </a:p>
          <a:p>
            <a:pPr marL="285750" lvl="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GB" sz="1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Next, number = number – 1 = 0.</a:t>
            </a:r>
          </a:p>
          <a:p>
            <a:pPr marL="285750" lvl="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Check if number &gt; 0. </a:t>
            </a:r>
          </a:p>
          <a:p>
            <a:pPr marL="285750" lvl="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We print the number.</a:t>
            </a:r>
          </a:p>
          <a:p>
            <a:pPr marL="285750" lvl="0" indent="-285750"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chemeClr val="accent3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Now </a:t>
            </a:r>
            <a:r>
              <a:rPr lang="en-GB" sz="1800" b="1" dirty="0" err="1">
                <a:solidFill>
                  <a:schemeClr val="accent3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my_boolean</a:t>
            </a:r>
            <a:r>
              <a:rPr lang="en-GB" sz="1800" b="1" dirty="0">
                <a:solidFill>
                  <a:schemeClr val="accent3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is False!!</a:t>
            </a:r>
          </a:p>
        </p:txBody>
      </p:sp>
      <p:sp>
        <p:nvSpPr>
          <p:cNvPr id="3" name="Google Shape;200;p20">
            <a:extLst>
              <a:ext uri="{FF2B5EF4-FFF2-40B4-BE49-F238E27FC236}">
                <a16:creationId xmlns:a16="http://schemas.microsoft.com/office/drawing/2014/main" id="{347620D6-356C-B36F-DDD3-602DFD714CFF}"/>
              </a:ext>
            </a:extLst>
          </p:cNvPr>
          <p:cNvSpPr/>
          <p:nvPr/>
        </p:nvSpPr>
        <p:spPr>
          <a:xfrm>
            <a:off x="2405742" y="4331709"/>
            <a:ext cx="1143002" cy="327378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90128428"/>
      </p:ext>
    </p:extLst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404C9322-71D4-01FC-B70E-7510BC16C9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A68C82F4-B365-87B3-0523-6BD0339C791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200" y="270000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While Loops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A3C62687-9B66-912E-2608-476C89AE58A6}"/>
              </a:ext>
            </a:extLst>
          </p:cNvPr>
          <p:cNvSpPr txBox="1"/>
          <p:nvPr/>
        </p:nvSpPr>
        <p:spPr>
          <a:xfrm>
            <a:off x="1176379" y="1882572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while loop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lets you run code repeatedly so long as a Boolean statement is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42E0D568-A39E-8D18-F02F-7199E6D810CA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7/9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318766-5191-21CF-07D8-3E031F5E6F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63486" y="3064117"/>
            <a:ext cx="3918858" cy="25760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4" name="Google Shape;198;p20">
            <a:extLst>
              <a:ext uri="{FF2B5EF4-FFF2-40B4-BE49-F238E27FC236}">
                <a16:creationId xmlns:a16="http://schemas.microsoft.com/office/drawing/2014/main" id="{FB28C9A6-013E-CAF4-CF9B-44407290873B}"/>
              </a:ext>
            </a:extLst>
          </p:cNvPr>
          <p:cNvSpPr txBox="1"/>
          <p:nvPr/>
        </p:nvSpPr>
        <p:spPr>
          <a:xfrm>
            <a:off x="7804170" y="2836253"/>
            <a:ext cx="3930629" cy="295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Body of the loop: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This will execute over and over again until the Boolean is set to False</a:t>
            </a:r>
          </a:p>
          <a:p>
            <a:pPr marL="285750" lvl="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GB" sz="1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Next, number = number – 1 = 0.</a:t>
            </a:r>
          </a:p>
          <a:p>
            <a:pPr marL="285750" lvl="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Check if number &gt; 0. </a:t>
            </a:r>
          </a:p>
          <a:p>
            <a:pPr marL="285750" lvl="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We print the number.</a:t>
            </a:r>
          </a:p>
          <a:p>
            <a:pPr marL="285750" lvl="0" indent="-285750"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chemeClr val="accent3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Now </a:t>
            </a:r>
            <a:r>
              <a:rPr lang="en-GB" sz="1800" b="1" dirty="0" err="1">
                <a:solidFill>
                  <a:schemeClr val="accent3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my_boolean</a:t>
            </a:r>
            <a:r>
              <a:rPr lang="en-GB" sz="1800" b="1" dirty="0">
                <a:solidFill>
                  <a:schemeClr val="accent3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is False!!</a:t>
            </a:r>
          </a:p>
          <a:p>
            <a:pPr marL="285750" lvl="0" indent="-285750"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chemeClr val="accent3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We stop here!</a:t>
            </a:r>
          </a:p>
        </p:txBody>
      </p:sp>
      <p:sp>
        <p:nvSpPr>
          <p:cNvPr id="3" name="Google Shape;200;p20">
            <a:extLst>
              <a:ext uri="{FF2B5EF4-FFF2-40B4-BE49-F238E27FC236}">
                <a16:creationId xmlns:a16="http://schemas.microsoft.com/office/drawing/2014/main" id="{A6BE92BB-A7FA-135E-D6AB-43558DCB9786}"/>
              </a:ext>
            </a:extLst>
          </p:cNvPr>
          <p:cNvSpPr/>
          <p:nvPr/>
        </p:nvSpPr>
        <p:spPr>
          <a:xfrm>
            <a:off x="2405742" y="4331709"/>
            <a:ext cx="1143002" cy="327378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87590689"/>
      </p:ext>
    </p:extLst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104D3A29-9A7E-AE7E-83C1-B8B05D739F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97195EEB-BD08-6F28-0EFB-D6D8986515A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200" y="270000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While Loops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4D663BFD-4642-F422-440C-338CE5C0E5E4}"/>
              </a:ext>
            </a:extLst>
          </p:cNvPr>
          <p:cNvSpPr txBox="1"/>
          <p:nvPr/>
        </p:nvSpPr>
        <p:spPr>
          <a:xfrm>
            <a:off x="1176379" y="1882572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while loop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lets you run code repeatedly so long as a Boolean statement is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BC426B31-D13C-0E50-F889-F71C3F2505EB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7/9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DE7541-53DF-AD8A-3624-5389197A46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63486" y="3064117"/>
            <a:ext cx="3918858" cy="25760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4" name="Google Shape;198;p20">
            <a:extLst>
              <a:ext uri="{FF2B5EF4-FFF2-40B4-BE49-F238E27FC236}">
                <a16:creationId xmlns:a16="http://schemas.microsoft.com/office/drawing/2014/main" id="{EDEB8494-19F5-8328-0A77-E02D82CB3A4E}"/>
              </a:ext>
            </a:extLst>
          </p:cNvPr>
          <p:cNvSpPr txBox="1"/>
          <p:nvPr/>
        </p:nvSpPr>
        <p:spPr>
          <a:xfrm>
            <a:off x="7804170" y="2836253"/>
            <a:ext cx="3930629" cy="295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Body of the loop: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This will execute over and over again until the Boolean is set to False</a:t>
            </a:r>
          </a:p>
          <a:p>
            <a:pPr marL="285750" lvl="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GB" sz="1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Next, number = number – 1 = 0.</a:t>
            </a:r>
          </a:p>
          <a:p>
            <a:pPr marL="285750" lvl="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Check if number &gt; 0. </a:t>
            </a:r>
          </a:p>
          <a:p>
            <a:pPr marL="285750" lvl="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We print the number.</a:t>
            </a:r>
          </a:p>
          <a:p>
            <a:pPr marL="285750" lvl="0" indent="-285750"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chemeClr val="accent3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Now </a:t>
            </a:r>
            <a:r>
              <a:rPr lang="en-GB" sz="1800" b="1" dirty="0" err="1">
                <a:solidFill>
                  <a:schemeClr val="accent3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my_boolean</a:t>
            </a:r>
            <a:r>
              <a:rPr lang="en-GB" sz="1800" b="1" dirty="0">
                <a:solidFill>
                  <a:schemeClr val="accent3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is False!!</a:t>
            </a:r>
          </a:p>
          <a:p>
            <a:pPr marL="285750" lvl="0" indent="-285750"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chemeClr val="accent3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We stop here!</a:t>
            </a:r>
          </a:p>
        </p:txBody>
      </p:sp>
    </p:spTree>
    <p:extLst>
      <p:ext uri="{BB962C8B-B14F-4D97-AF65-F5344CB8AC3E}">
        <p14:creationId xmlns:p14="http://schemas.microsoft.com/office/powerpoint/2010/main" val="2095822238"/>
      </p:ext>
    </p:extLst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E51EA284-FFC9-FA85-4AF6-EBFAD83925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3590C3B1-7B90-0C12-9066-B27F9681DDD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200" y="270000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While Loops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87ACA34E-9709-3FB8-41CF-0F6DC97C409B}"/>
              </a:ext>
            </a:extLst>
          </p:cNvPr>
          <p:cNvSpPr txBox="1"/>
          <p:nvPr/>
        </p:nvSpPr>
        <p:spPr>
          <a:xfrm>
            <a:off x="1176379" y="1882572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while loop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lets you run code repeatedly so long as a Boolean statement is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D2D2F7CF-A445-351D-C67C-F03E39C1F849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7/9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C2536C-8F7C-D95C-82A1-E991C98B35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63486" y="3064117"/>
            <a:ext cx="3918858" cy="257603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80604471"/>
      </p:ext>
    </p:extLst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82C52A10-5439-B9FE-7F7C-5D78173EAF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026CA590-B96B-7152-0103-511BA721BE1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200" y="270000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While Loops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BE76F253-D011-21D8-8600-90E11B0F6BD4}"/>
              </a:ext>
            </a:extLst>
          </p:cNvPr>
          <p:cNvSpPr txBox="1"/>
          <p:nvPr/>
        </p:nvSpPr>
        <p:spPr>
          <a:xfrm>
            <a:off x="1176379" y="1882572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while loop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lets you run code repeatedly so long as a Boolean statement is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46890E57-A454-0AE3-76A8-2136F9182623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7/9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61C03A-2A94-3E86-501B-AF247BC495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63486" y="3064117"/>
            <a:ext cx="3918858" cy="25760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4" name="Google Shape;198;p20">
            <a:extLst>
              <a:ext uri="{FF2B5EF4-FFF2-40B4-BE49-F238E27FC236}">
                <a16:creationId xmlns:a16="http://schemas.microsoft.com/office/drawing/2014/main" id="{B9620608-C79A-3B7F-AAFD-A8CC437288C9}"/>
              </a:ext>
            </a:extLst>
          </p:cNvPr>
          <p:cNvSpPr txBox="1"/>
          <p:nvPr/>
        </p:nvSpPr>
        <p:spPr>
          <a:xfrm>
            <a:off x="7804170" y="2836253"/>
            <a:ext cx="3930629" cy="2677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 the end we will have printed:</a:t>
            </a:r>
          </a:p>
          <a:p>
            <a:pPr lvl="0"/>
            <a:endParaRPr lang="en-GB" sz="1800" b="1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/>
            <a:r>
              <a:rPr lang="en-GB" sz="18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number is 5</a:t>
            </a:r>
          </a:p>
          <a:p>
            <a:pPr lvl="0"/>
            <a:r>
              <a:rPr lang="en-GB" sz="18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number is 4</a:t>
            </a:r>
          </a:p>
          <a:p>
            <a:pPr lvl="0"/>
            <a:r>
              <a:rPr lang="en-GB" sz="18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number is 3</a:t>
            </a:r>
          </a:p>
          <a:p>
            <a:pPr lvl="0"/>
            <a:r>
              <a:rPr lang="en-GB" sz="18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number is 2</a:t>
            </a:r>
          </a:p>
          <a:p>
            <a:pPr lvl="0"/>
            <a:r>
              <a:rPr lang="en-GB" sz="18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number is 1</a:t>
            </a:r>
          </a:p>
          <a:p>
            <a:pPr lvl="0"/>
            <a:r>
              <a:rPr lang="en-GB" sz="18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number is 0</a:t>
            </a:r>
          </a:p>
          <a:p>
            <a:pPr lvl="0"/>
            <a:endParaRPr lang="en-GB" sz="1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6511685"/>
      </p:ext>
    </p:extLst>
  </p:cSld>
  <p:clrMapOvr>
    <a:masterClrMapping/>
  </p:clrMapOvr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0F7E0472-3921-AE26-8DFA-6C0ECD44F7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C6443D65-8543-498E-4667-4BBF4259359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200" y="270000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While Loops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7DD368E7-EB10-715D-4B9C-E5971CB45255}"/>
              </a:ext>
            </a:extLst>
          </p:cNvPr>
          <p:cNvSpPr txBox="1"/>
          <p:nvPr/>
        </p:nvSpPr>
        <p:spPr>
          <a:xfrm>
            <a:off x="1176379" y="1882572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while loop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lets you run code repeatedly so long as a Boolean statement is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50BCCA51-CB87-C825-D7AC-3D34181D702C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7/9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47C4E9-B6A2-84B3-1A7D-A85C09F4E4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63486" y="3064117"/>
            <a:ext cx="3918858" cy="25760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4" name="Google Shape;198;p20">
            <a:extLst>
              <a:ext uri="{FF2B5EF4-FFF2-40B4-BE49-F238E27FC236}">
                <a16:creationId xmlns:a16="http://schemas.microsoft.com/office/drawing/2014/main" id="{C3CC8244-8BC9-6744-BEE2-4146BE0690FC}"/>
              </a:ext>
            </a:extLst>
          </p:cNvPr>
          <p:cNvSpPr txBox="1"/>
          <p:nvPr/>
        </p:nvSpPr>
        <p:spPr>
          <a:xfrm>
            <a:off x="7804170" y="2836253"/>
            <a:ext cx="3930629" cy="2677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 the end we will have printed:</a:t>
            </a:r>
          </a:p>
          <a:p>
            <a:pPr lvl="0"/>
            <a:endParaRPr lang="en-GB" sz="1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/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number is 5</a:t>
            </a:r>
          </a:p>
          <a:p>
            <a:pPr lvl="0"/>
            <a:r>
              <a:rPr lang="en-GB" sz="18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number is 4</a:t>
            </a:r>
          </a:p>
          <a:p>
            <a:pPr lvl="0"/>
            <a:r>
              <a:rPr lang="en-GB" sz="18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number is 3</a:t>
            </a:r>
          </a:p>
          <a:p>
            <a:pPr lvl="0"/>
            <a:r>
              <a:rPr lang="en-GB" sz="18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number is 2</a:t>
            </a:r>
          </a:p>
          <a:p>
            <a:pPr lvl="0"/>
            <a:r>
              <a:rPr lang="en-GB" sz="18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number is 1</a:t>
            </a:r>
          </a:p>
          <a:p>
            <a:pPr lvl="0"/>
            <a:r>
              <a:rPr lang="en-GB" sz="18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number is 0</a:t>
            </a:r>
          </a:p>
          <a:p>
            <a:pPr lvl="0"/>
            <a:endParaRPr lang="en-GB" sz="1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7159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1">
          <a:extLst>
            <a:ext uri="{FF2B5EF4-FFF2-40B4-BE49-F238E27FC236}">
              <a16:creationId xmlns:a16="http://schemas.microsoft.com/office/drawing/2014/main" id="{88335046-94CC-19FD-A297-3ADA39C7A1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2" name="Google Shape;3212;p184">
            <a:extLst>
              <a:ext uri="{FF2B5EF4-FFF2-40B4-BE49-F238E27FC236}">
                <a16:creationId xmlns:a16="http://schemas.microsoft.com/office/drawing/2014/main" id="{CFE3793A-F4F9-A31E-31EB-B31E424195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Today’s Lecture</a:t>
            </a:r>
            <a:endParaRPr dirty="0"/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785B73F6-001A-736F-1C36-813333D97C6F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1/9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6457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>
          <a:extLst>
            <a:ext uri="{FF2B5EF4-FFF2-40B4-BE49-F238E27FC236}">
              <a16:creationId xmlns:a16="http://schemas.microsoft.com/office/drawing/2014/main" id="{A365737B-8E89-9D15-10EE-B632A893AB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A47EDE9-C3C1-2C92-0524-266505C114D8}"/>
              </a:ext>
            </a:extLst>
          </p:cNvPr>
          <p:cNvSpPr/>
          <p:nvPr/>
        </p:nvSpPr>
        <p:spPr>
          <a:xfrm>
            <a:off x="489858" y="1273629"/>
            <a:ext cx="11332028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9" name="Google Shape;149;p19">
            <a:extLst>
              <a:ext uri="{FF2B5EF4-FFF2-40B4-BE49-F238E27FC236}">
                <a16:creationId xmlns:a16="http://schemas.microsoft.com/office/drawing/2014/main" id="{D2BEE707-69F0-A9A1-F98D-54F213B5C12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1099" y="15801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Recap: Accessing </a:t>
            </a:r>
            <a:r>
              <a:rPr lang="en-GB" dirty="0" err="1"/>
              <a:t>Noteable</a:t>
            </a:r>
            <a:endParaRPr dirty="0"/>
          </a:p>
        </p:txBody>
      </p:sp>
      <p:sp>
        <p:nvSpPr>
          <p:cNvPr id="150" name="Google Shape;150;p19">
            <a:extLst>
              <a:ext uri="{FF2B5EF4-FFF2-40B4-BE49-F238E27FC236}">
                <a16:creationId xmlns:a16="http://schemas.microsoft.com/office/drawing/2014/main" id="{6648C01B-C900-128F-E45C-6A83BC377F38}"/>
              </a:ext>
            </a:extLst>
          </p:cNvPr>
          <p:cNvSpPr txBox="1"/>
          <p:nvPr/>
        </p:nvSpPr>
        <p:spPr>
          <a:xfrm>
            <a:off x="489858" y="1803052"/>
            <a:ext cx="6708926" cy="3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Open Blackboard</a:t>
            </a:r>
            <a:br>
              <a:rPr lang="en-GB" sz="2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 to “Introduction to Coding and Data Analysis for Scientists 2025”</a:t>
            </a:r>
            <a:endParaRPr lang="en-GB" sz="2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84200" lvl="1">
              <a:lnSpc>
                <a:spcPct val="90000"/>
              </a:lnSpc>
              <a:buClr>
                <a:srgbClr val="1CADE4"/>
              </a:buClr>
              <a:buSzPts val="1600"/>
            </a:pPr>
            <a:endParaRPr lang="en-GB" sz="1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Click “Unit Information and Resources”</a:t>
            </a:r>
            <a:b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Open </a:t>
            </a:r>
            <a:r>
              <a:rPr lang="en-GB" sz="160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Noteable</a:t>
            </a:r>
            <a: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■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Make sure “</a:t>
            </a:r>
            <a:r>
              <a:rPr lang="en-GB" sz="1600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Jupyter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Classic (Legacy)” is selected.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■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Click Start</a:t>
            </a: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endParaRPr lang="en-GB" sz="16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Click “+</a:t>
            </a:r>
            <a:r>
              <a:rPr lang="en-GB" sz="160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GitRepo</a:t>
            </a:r>
            <a: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b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41400" lvl="2">
              <a:lnSpc>
                <a:spcPct val="90000"/>
              </a:lnSpc>
              <a:buClr>
                <a:srgbClr val="1CADE4"/>
              </a:buClr>
              <a:buSzPts val="1600"/>
            </a:pP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endParaRPr lang="en-GB" sz="16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endParaRPr lang="en-GB" sz="2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br>
              <a:rPr lang="en-GB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endParaRPr sz="12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A6CA6D-E555-3FC4-9525-BC0EF018276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53339" y="4013199"/>
            <a:ext cx="3149686" cy="19272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C960778-D1B0-9372-5089-F67ADAFDCF3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98783" y="5615262"/>
            <a:ext cx="970907" cy="3251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5F482B1-C3D5-563C-A906-26A396965C1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47126" y="1151474"/>
            <a:ext cx="4073775" cy="232560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Google Shape;103;p13">
            <a:extLst>
              <a:ext uri="{FF2B5EF4-FFF2-40B4-BE49-F238E27FC236}">
                <a16:creationId xmlns:a16="http://schemas.microsoft.com/office/drawing/2014/main" id="{68D2D734-7681-38CE-2375-6AFB7C778173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2/9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592264"/>
      </p:ext>
    </p:extLst>
  </p:cSld>
  <p:clrMapOvr>
    <a:masterClrMapping/>
  </p:clrMapOvr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F585AA88-A147-D79F-CEE5-FC02D976FD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DA850B8B-D5DF-1BFF-AA8F-43FC959DA48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200" y="270000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While Loops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C7867F97-DB3E-0932-9965-D6BF0D9D33B4}"/>
              </a:ext>
            </a:extLst>
          </p:cNvPr>
          <p:cNvSpPr txBox="1"/>
          <p:nvPr/>
        </p:nvSpPr>
        <p:spPr>
          <a:xfrm>
            <a:off x="1176379" y="1882572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while loop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lets you run code repeatedly so long as a Boolean statement is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112FC7FF-28DF-259E-B8B6-227ECAB82836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7/9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88BC1A-3414-96B7-640E-89CC296893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63486" y="3064117"/>
            <a:ext cx="3918858" cy="25760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4" name="Google Shape;198;p20">
            <a:extLst>
              <a:ext uri="{FF2B5EF4-FFF2-40B4-BE49-F238E27FC236}">
                <a16:creationId xmlns:a16="http://schemas.microsoft.com/office/drawing/2014/main" id="{F236F1BB-C976-D19F-5976-F4D5DF49BFCA}"/>
              </a:ext>
            </a:extLst>
          </p:cNvPr>
          <p:cNvSpPr txBox="1"/>
          <p:nvPr/>
        </p:nvSpPr>
        <p:spPr>
          <a:xfrm>
            <a:off x="7804170" y="2836253"/>
            <a:ext cx="3930629" cy="2677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 the end we will have printed:</a:t>
            </a:r>
          </a:p>
          <a:p>
            <a:pPr lvl="0"/>
            <a:endParaRPr lang="en-GB" sz="1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/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number is 5</a:t>
            </a:r>
          </a:p>
          <a:p>
            <a:pPr lvl="0"/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number is 4</a:t>
            </a:r>
          </a:p>
          <a:p>
            <a:pPr lvl="0"/>
            <a:r>
              <a:rPr lang="en-GB" sz="18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number is 3</a:t>
            </a:r>
          </a:p>
          <a:p>
            <a:pPr lvl="0"/>
            <a:r>
              <a:rPr lang="en-GB" sz="18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number is 2</a:t>
            </a:r>
          </a:p>
          <a:p>
            <a:pPr lvl="0"/>
            <a:r>
              <a:rPr lang="en-GB" sz="18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number is 1</a:t>
            </a:r>
          </a:p>
          <a:p>
            <a:pPr lvl="0"/>
            <a:r>
              <a:rPr lang="en-GB" sz="18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number is 0</a:t>
            </a:r>
          </a:p>
          <a:p>
            <a:pPr lvl="0"/>
            <a:endParaRPr lang="en-GB" sz="1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6681357"/>
      </p:ext>
    </p:extLst>
  </p:cSld>
  <p:clrMapOvr>
    <a:masterClrMapping/>
  </p:clrMapOvr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0FE5C336-80C4-2448-0477-5F14B05A29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7E80ADB9-4319-E28F-E64E-DF5DCF4D3EA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200" y="270000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While Loops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A2908BC1-2A29-25CA-0F5F-4BD98B95096F}"/>
              </a:ext>
            </a:extLst>
          </p:cNvPr>
          <p:cNvSpPr txBox="1"/>
          <p:nvPr/>
        </p:nvSpPr>
        <p:spPr>
          <a:xfrm>
            <a:off x="1176379" y="1882572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while loop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lets you run code repeatedly so long as a Boolean statement is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E2A2DB0F-F6D6-9144-EB53-E00D08CE48CE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7/9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39DD55-D52C-9A69-4F06-23239031C4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63486" y="3064117"/>
            <a:ext cx="3918858" cy="25760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4" name="Google Shape;198;p20">
            <a:extLst>
              <a:ext uri="{FF2B5EF4-FFF2-40B4-BE49-F238E27FC236}">
                <a16:creationId xmlns:a16="http://schemas.microsoft.com/office/drawing/2014/main" id="{B56EB917-1AE3-3499-8171-5AC4EFF28025}"/>
              </a:ext>
            </a:extLst>
          </p:cNvPr>
          <p:cNvSpPr txBox="1"/>
          <p:nvPr/>
        </p:nvSpPr>
        <p:spPr>
          <a:xfrm>
            <a:off x="7804170" y="2836253"/>
            <a:ext cx="3930629" cy="2677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 the end we will have printed:</a:t>
            </a:r>
          </a:p>
          <a:p>
            <a:pPr lvl="0"/>
            <a:endParaRPr lang="en-GB" sz="1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/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number is 5</a:t>
            </a:r>
          </a:p>
          <a:p>
            <a:pPr lvl="0"/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number is 4</a:t>
            </a:r>
          </a:p>
          <a:p>
            <a:pPr lvl="0"/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number is 3</a:t>
            </a:r>
          </a:p>
          <a:p>
            <a:pPr lvl="0"/>
            <a:r>
              <a:rPr lang="en-GB" sz="18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number is 2</a:t>
            </a:r>
          </a:p>
          <a:p>
            <a:pPr lvl="0"/>
            <a:r>
              <a:rPr lang="en-GB" sz="18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number is 1</a:t>
            </a:r>
          </a:p>
          <a:p>
            <a:pPr lvl="0"/>
            <a:r>
              <a:rPr lang="en-GB" sz="18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number is 0</a:t>
            </a:r>
          </a:p>
          <a:p>
            <a:pPr lvl="0"/>
            <a:endParaRPr lang="en-GB" sz="1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8552650"/>
      </p:ext>
    </p:extLst>
  </p:cSld>
  <p:clrMapOvr>
    <a:masterClrMapping/>
  </p:clrMapOvr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6CD4570D-E282-016F-4070-27870747FB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FE547B0E-6452-E538-F4E7-5CDF60CBB2A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200" y="270000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While Loops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30BB6358-AD0B-DE49-528C-7B12445BB0EC}"/>
              </a:ext>
            </a:extLst>
          </p:cNvPr>
          <p:cNvSpPr txBox="1"/>
          <p:nvPr/>
        </p:nvSpPr>
        <p:spPr>
          <a:xfrm>
            <a:off x="1176379" y="1882572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while loop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lets you run code repeatedly so long as a Boolean statement is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160BE41F-2133-4367-8934-93EB1002668D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7/9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42B5E3-F236-55F4-4719-07E71FF392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63486" y="3064117"/>
            <a:ext cx="3918858" cy="25760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4" name="Google Shape;198;p20">
            <a:extLst>
              <a:ext uri="{FF2B5EF4-FFF2-40B4-BE49-F238E27FC236}">
                <a16:creationId xmlns:a16="http://schemas.microsoft.com/office/drawing/2014/main" id="{44FF87D7-48F5-1CEF-7F3A-52637F09EEFA}"/>
              </a:ext>
            </a:extLst>
          </p:cNvPr>
          <p:cNvSpPr txBox="1"/>
          <p:nvPr/>
        </p:nvSpPr>
        <p:spPr>
          <a:xfrm>
            <a:off x="7804170" y="2836253"/>
            <a:ext cx="3930629" cy="2677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 the end we will have printed:</a:t>
            </a:r>
          </a:p>
          <a:p>
            <a:pPr lvl="0"/>
            <a:endParaRPr lang="en-GB" sz="1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/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number is 5</a:t>
            </a:r>
          </a:p>
          <a:p>
            <a:pPr lvl="0"/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number is 4</a:t>
            </a:r>
          </a:p>
          <a:p>
            <a:pPr lvl="0"/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number is 3</a:t>
            </a:r>
          </a:p>
          <a:p>
            <a:pPr lvl="0"/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number is 2</a:t>
            </a:r>
          </a:p>
          <a:p>
            <a:pPr lvl="0"/>
            <a:r>
              <a:rPr lang="en-GB" sz="18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number is 1</a:t>
            </a:r>
          </a:p>
          <a:p>
            <a:pPr lvl="0"/>
            <a:r>
              <a:rPr lang="en-GB" sz="18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number is 0</a:t>
            </a:r>
          </a:p>
          <a:p>
            <a:pPr lvl="0"/>
            <a:endParaRPr lang="en-GB" sz="1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86392647"/>
      </p:ext>
    </p:extLst>
  </p:cSld>
  <p:clrMapOvr>
    <a:masterClrMapping/>
  </p:clrMapOvr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EBEBE278-5A63-4BDD-7690-4B68FFC6FA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5DB096E7-09BF-29D9-4BF7-B03DBFC9DE8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200" y="270000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While Loops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30CFB010-4D37-57ED-D9B7-9859CF61612E}"/>
              </a:ext>
            </a:extLst>
          </p:cNvPr>
          <p:cNvSpPr txBox="1"/>
          <p:nvPr/>
        </p:nvSpPr>
        <p:spPr>
          <a:xfrm>
            <a:off x="1176379" y="1882572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while loop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lets you run code repeatedly so long as a Boolean statement is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57C3118B-8A36-5E17-497E-1FD53E7E9596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7/9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BC666C-A5E5-456D-C920-55B1151EC9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63486" y="3064117"/>
            <a:ext cx="3918858" cy="25760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4" name="Google Shape;198;p20">
            <a:extLst>
              <a:ext uri="{FF2B5EF4-FFF2-40B4-BE49-F238E27FC236}">
                <a16:creationId xmlns:a16="http://schemas.microsoft.com/office/drawing/2014/main" id="{CC1C4FBB-EE71-26B0-18D6-A8FF836175DB}"/>
              </a:ext>
            </a:extLst>
          </p:cNvPr>
          <p:cNvSpPr txBox="1"/>
          <p:nvPr/>
        </p:nvSpPr>
        <p:spPr>
          <a:xfrm>
            <a:off x="7804170" y="2836253"/>
            <a:ext cx="3930629" cy="2677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 the end we will have printed:</a:t>
            </a:r>
          </a:p>
          <a:p>
            <a:pPr lvl="0"/>
            <a:endParaRPr lang="en-GB" sz="1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/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number is 5</a:t>
            </a:r>
          </a:p>
          <a:p>
            <a:pPr lvl="0"/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number is 4</a:t>
            </a:r>
          </a:p>
          <a:p>
            <a:pPr lvl="0"/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number is 3</a:t>
            </a:r>
          </a:p>
          <a:p>
            <a:pPr lvl="0"/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number is 2</a:t>
            </a:r>
          </a:p>
          <a:p>
            <a:pPr lvl="0"/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number is 1</a:t>
            </a:r>
          </a:p>
          <a:p>
            <a:pPr lvl="0"/>
            <a:r>
              <a:rPr lang="en-GB" sz="18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number is 0</a:t>
            </a:r>
          </a:p>
          <a:p>
            <a:pPr lvl="0"/>
            <a:endParaRPr lang="en-GB" sz="1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15412420"/>
      </p:ext>
    </p:extLst>
  </p:cSld>
  <p:clrMapOvr>
    <a:masterClrMapping/>
  </p:clrMapOvr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1B70756F-A042-9ABC-518B-775154B8F6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A1172167-F1F4-44E5-D6D7-E74BA666385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200" y="270000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While Loops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CA5C73F3-4207-9EEC-1F08-E4845B270FED}"/>
              </a:ext>
            </a:extLst>
          </p:cNvPr>
          <p:cNvSpPr txBox="1"/>
          <p:nvPr/>
        </p:nvSpPr>
        <p:spPr>
          <a:xfrm>
            <a:off x="1176379" y="1882572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while loop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lets you run code repeatedly so long as a Boolean statement is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128FEE42-B781-DD3E-41B6-B293DDE4D953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7/9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B4F5A4-695F-4F0C-42C5-AA9F95712E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63486" y="3064117"/>
            <a:ext cx="3918858" cy="25760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4" name="Google Shape;198;p20">
            <a:extLst>
              <a:ext uri="{FF2B5EF4-FFF2-40B4-BE49-F238E27FC236}">
                <a16:creationId xmlns:a16="http://schemas.microsoft.com/office/drawing/2014/main" id="{356F70E3-9E2D-6490-FDA2-33CEFA2D376F}"/>
              </a:ext>
            </a:extLst>
          </p:cNvPr>
          <p:cNvSpPr txBox="1"/>
          <p:nvPr/>
        </p:nvSpPr>
        <p:spPr>
          <a:xfrm>
            <a:off x="7804170" y="2836253"/>
            <a:ext cx="3930629" cy="2677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 the end we will have printed:</a:t>
            </a:r>
          </a:p>
          <a:p>
            <a:pPr lvl="0"/>
            <a:endParaRPr lang="en-GB" sz="1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/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number is 5</a:t>
            </a:r>
          </a:p>
          <a:p>
            <a:pPr lvl="0"/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number is 4</a:t>
            </a:r>
          </a:p>
          <a:p>
            <a:pPr lvl="0"/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number is 3</a:t>
            </a:r>
          </a:p>
          <a:p>
            <a:pPr lvl="0"/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number is 2</a:t>
            </a:r>
          </a:p>
          <a:p>
            <a:pPr lvl="0"/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number is 1</a:t>
            </a:r>
          </a:p>
          <a:p>
            <a:pPr lvl="0"/>
            <a:r>
              <a:rPr lang="en-GB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number is 0</a:t>
            </a:r>
          </a:p>
          <a:p>
            <a:pPr lvl="0"/>
            <a:endParaRPr lang="en-GB" sz="1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9749913"/>
      </p:ext>
    </p:extLst>
  </p:cSld>
  <p:clrMapOvr>
    <a:masterClrMapping/>
  </p:clrMapOvr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ED28F8E8-D50A-0AFA-EA9D-7CF5D914C7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60EF5515-BBC6-6E09-8F8C-1A2C2A658D9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200" y="270000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While Loops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3AAE2DE0-4E5F-08CE-58D1-016C39996E81}"/>
              </a:ext>
            </a:extLst>
          </p:cNvPr>
          <p:cNvSpPr txBox="1"/>
          <p:nvPr/>
        </p:nvSpPr>
        <p:spPr>
          <a:xfrm>
            <a:off x="1176379" y="1882572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while loop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lets you run code repeatedly so long as a Boolean statement is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4F73B0ED-E8E6-EB4E-6EB2-BBECFBEE71C1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7/9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200F64-F087-8872-EAAD-021D278AE0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63486" y="3064117"/>
            <a:ext cx="3918858" cy="257603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93044386"/>
      </p:ext>
    </p:extLst>
  </p:cSld>
  <p:clrMapOvr>
    <a:masterClrMapping/>
  </p:clrMapOvr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C7D2B6A7-762F-9AC8-61B4-2CA4B87A53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F6A4DE1E-4F08-2563-8BF3-9EA9D122323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200" y="270000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While Loops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84F562CE-C11C-2C0C-284E-58909CF11BB1}"/>
              </a:ext>
            </a:extLst>
          </p:cNvPr>
          <p:cNvSpPr txBox="1"/>
          <p:nvPr/>
        </p:nvSpPr>
        <p:spPr>
          <a:xfrm>
            <a:off x="1176379" y="1882572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while loop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lets you run code repeatedly so long as a Boolean statement is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081A074A-8F09-E085-89DD-B939AEA250A2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7/9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7CA268-C115-5853-F964-BF68A3A3AC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63486" y="3064117"/>
            <a:ext cx="3918858" cy="25760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5" name="Google Shape;200;p20">
            <a:extLst>
              <a:ext uri="{FF2B5EF4-FFF2-40B4-BE49-F238E27FC236}">
                <a16:creationId xmlns:a16="http://schemas.microsoft.com/office/drawing/2014/main" id="{C8D23F57-C66C-32CD-3D3D-902033750EC7}"/>
              </a:ext>
            </a:extLst>
          </p:cNvPr>
          <p:cNvSpPr/>
          <p:nvPr/>
        </p:nvSpPr>
        <p:spPr>
          <a:xfrm>
            <a:off x="1823360" y="4662638"/>
            <a:ext cx="396205" cy="863472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198;p20">
            <a:extLst>
              <a:ext uri="{FF2B5EF4-FFF2-40B4-BE49-F238E27FC236}">
                <a16:creationId xmlns:a16="http://schemas.microsoft.com/office/drawing/2014/main" id="{16527D78-DF1F-8514-37D7-580E26D6DBF9}"/>
              </a:ext>
            </a:extLst>
          </p:cNvPr>
          <p:cNvSpPr txBox="1"/>
          <p:nvPr/>
        </p:nvSpPr>
        <p:spPr>
          <a:xfrm>
            <a:off x="4167097" y="5639625"/>
            <a:ext cx="4528307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Indentation. Again, this is how Python tells what is inside the loop!</a:t>
            </a:r>
            <a:endParaRPr sz="20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2EC65DD-85EF-9498-C6E4-554BAE58EF7D}"/>
              </a:ext>
            </a:extLst>
          </p:cNvPr>
          <p:cNvCxnSpPr>
            <a:cxnSpLocks/>
          </p:cNvCxnSpPr>
          <p:nvPr/>
        </p:nvCxnSpPr>
        <p:spPr>
          <a:xfrm flipH="1" flipV="1">
            <a:off x="2270871" y="5557104"/>
            <a:ext cx="2029161" cy="37480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2814900"/>
      </p:ext>
    </p:extLst>
  </p:cSld>
  <p:clrMapOvr>
    <a:masterClrMapping/>
  </p:clrMapOvr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120A1ABF-6CBC-AF5C-CA62-4609D7B015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153331E9-FF8F-6F67-AD2F-D7090B51C93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200" y="270000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While Loops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513E8877-BCEA-7067-6EEB-44279DE47726}"/>
              </a:ext>
            </a:extLst>
          </p:cNvPr>
          <p:cNvSpPr txBox="1"/>
          <p:nvPr/>
        </p:nvSpPr>
        <p:spPr>
          <a:xfrm>
            <a:off x="1176379" y="1882572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while loop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lets you run code repeatedly so long as a Boolean statement is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F8EDADA8-C52C-8B12-7F54-DCDBBBA7722C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7/9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AB1547-E9D2-2D4D-A855-B66A795524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63486" y="3064117"/>
            <a:ext cx="3918858" cy="25760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5" name="Google Shape;200;p20">
            <a:extLst>
              <a:ext uri="{FF2B5EF4-FFF2-40B4-BE49-F238E27FC236}">
                <a16:creationId xmlns:a16="http://schemas.microsoft.com/office/drawing/2014/main" id="{E6BA3FED-9605-36C0-AB45-D241CFD4E235}"/>
              </a:ext>
            </a:extLst>
          </p:cNvPr>
          <p:cNvSpPr/>
          <p:nvPr/>
        </p:nvSpPr>
        <p:spPr>
          <a:xfrm>
            <a:off x="1823360" y="4662638"/>
            <a:ext cx="396205" cy="863472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198;p20">
            <a:extLst>
              <a:ext uri="{FF2B5EF4-FFF2-40B4-BE49-F238E27FC236}">
                <a16:creationId xmlns:a16="http://schemas.microsoft.com/office/drawing/2014/main" id="{59529B8E-470C-FFDB-4C38-04AB90F9E603}"/>
              </a:ext>
            </a:extLst>
          </p:cNvPr>
          <p:cNvSpPr txBox="1"/>
          <p:nvPr/>
        </p:nvSpPr>
        <p:spPr>
          <a:xfrm>
            <a:off x="4167097" y="5639625"/>
            <a:ext cx="4528307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Indentation. </a:t>
            </a:r>
            <a:r>
              <a:rPr lang="en-GB" sz="20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Again, this is how Python tells what is inside the loop!</a:t>
            </a:r>
            <a:endParaRPr sz="2000" b="1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88EC892-30A4-BF27-54FE-782C6AA8FE06}"/>
              </a:ext>
            </a:extLst>
          </p:cNvPr>
          <p:cNvCxnSpPr>
            <a:cxnSpLocks/>
          </p:cNvCxnSpPr>
          <p:nvPr/>
        </p:nvCxnSpPr>
        <p:spPr>
          <a:xfrm flipH="1" flipV="1">
            <a:off x="2270871" y="5557104"/>
            <a:ext cx="2029161" cy="37480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8387685"/>
      </p:ext>
    </p:extLst>
  </p:cSld>
  <p:clrMapOvr>
    <a:masterClrMapping/>
  </p:clrMapOvr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846B5B50-21A3-1319-DCAF-5609348E0C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765FA672-4AAC-46DE-2F07-E0EDC60757E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200" y="270000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While Loops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FF8C08DE-505A-2D78-6FE2-BE5765F1A886}"/>
              </a:ext>
            </a:extLst>
          </p:cNvPr>
          <p:cNvSpPr txBox="1"/>
          <p:nvPr/>
        </p:nvSpPr>
        <p:spPr>
          <a:xfrm>
            <a:off x="1176379" y="1882572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while loop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lets you run code repeatedly so long as a Boolean statement is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2EFC4D73-361C-049B-953A-672C73E6D40B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7/9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A82E0F-47F0-1422-538C-EDE238E9E5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63486" y="3064117"/>
            <a:ext cx="3918858" cy="257603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15411378"/>
      </p:ext>
    </p:extLst>
  </p:cSld>
  <p:clrMapOvr>
    <a:masterClrMapping/>
  </p:clrMapOvr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B18EFF5E-B11A-9AF8-0775-18E5352996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06778D90-4D1C-70E3-4E8D-BA4757495A6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200" y="270000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While Loops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E2CA7D13-9A28-E6D9-0879-02F8E84C6344}"/>
              </a:ext>
            </a:extLst>
          </p:cNvPr>
          <p:cNvSpPr txBox="1"/>
          <p:nvPr/>
        </p:nvSpPr>
        <p:spPr>
          <a:xfrm>
            <a:off x="1176379" y="1882572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while loop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lets you run code repeatedly so long as a Boolean statement is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F315476E-62BD-3D31-9CFE-537EC3EECF1D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7/9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0E4759-5AE6-53E5-C40D-7D4674EA07D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32238" y="3064117"/>
            <a:ext cx="3145948" cy="207308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24761A-8763-9DDE-AF52-7E979D0648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63486" y="3064117"/>
            <a:ext cx="3918858" cy="257603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931058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>
          <a:extLst>
            <a:ext uri="{FF2B5EF4-FFF2-40B4-BE49-F238E27FC236}">
              <a16:creationId xmlns:a16="http://schemas.microsoft.com/office/drawing/2014/main" id="{33FFCF52-7B66-389F-DBF9-E9F77980DA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7DB74C7-1F46-8DF0-B009-5CEC690598FA}"/>
              </a:ext>
            </a:extLst>
          </p:cNvPr>
          <p:cNvSpPr/>
          <p:nvPr/>
        </p:nvSpPr>
        <p:spPr>
          <a:xfrm>
            <a:off x="489858" y="1273629"/>
            <a:ext cx="11332028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9" name="Google Shape;149;p19">
            <a:extLst>
              <a:ext uri="{FF2B5EF4-FFF2-40B4-BE49-F238E27FC236}">
                <a16:creationId xmlns:a16="http://schemas.microsoft.com/office/drawing/2014/main" id="{25E94B4D-4816-31D5-7BDD-D9BE06BCFDB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1099" y="15801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Recap: Accessing </a:t>
            </a:r>
            <a:r>
              <a:rPr lang="en-GB" dirty="0" err="1"/>
              <a:t>Noteable</a:t>
            </a:r>
            <a:endParaRPr dirty="0"/>
          </a:p>
        </p:txBody>
      </p:sp>
      <p:sp>
        <p:nvSpPr>
          <p:cNvPr id="150" name="Google Shape;150;p19">
            <a:extLst>
              <a:ext uri="{FF2B5EF4-FFF2-40B4-BE49-F238E27FC236}">
                <a16:creationId xmlns:a16="http://schemas.microsoft.com/office/drawing/2014/main" id="{A71A21F1-C9C5-16F9-81B7-BCD273DB3D75}"/>
              </a:ext>
            </a:extLst>
          </p:cNvPr>
          <p:cNvSpPr txBox="1"/>
          <p:nvPr/>
        </p:nvSpPr>
        <p:spPr>
          <a:xfrm>
            <a:off x="489858" y="1803052"/>
            <a:ext cx="6708926" cy="3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Open Blackboard</a:t>
            </a:r>
            <a:br>
              <a:rPr lang="en-GB" sz="2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 to “Introduction to Coding and Data Analysis for Scientists 2025”</a:t>
            </a:r>
            <a:endParaRPr lang="en-GB" sz="2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84200" lvl="1">
              <a:lnSpc>
                <a:spcPct val="90000"/>
              </a:lnSpc>
              <a:buClr>
                <a:srgbClr val="1CADE4"/>
              </a:buClr>
              <a:buSzPts val="1600"/>
            </a:pPr>
            <a:endParaRPr lang="en-GB" sz="1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Click “Unit Information and Resources”</a:t>
            </a:r>
            <a:b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Open </a:t>
            </a:r>
            <a:r>
              <a:rPr lang="en-GB" sz="160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Noteable</a:t>
            </a:r>
            <a: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■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Make sure “</a:t>
            </a:r>
            <a:r>
              <a:rPr lang="en-GB" sz="1600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Jupyter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Classic (Legacy)” is selected.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■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Click Start</a:t>
            </a: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endParaRPr lang="en-GB" sz="16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Click “+</a:t>
            </a:r>
            <a:r>
              <a:rPr lang="en-GB" sz="160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GitRepo</a:t>
            </a:r>
            <a: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b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Paste into Git Repository URL:</a:t>
            </a:r>
            <a:b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600" dirty="0" err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git@github.com:TomMaullin</a:t>
            </a:r>
            <a:r>
              <a:rPr lang="en-GB" sz="1600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/SCIF10002-2025.git</a:t>
            </a:r>
            <a:b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41400" lvl="2">
              <a:lnSpc>
                <a:spcPct val="90000"/>
              </a:lnSpc>
              <a:buClr>
                <a:srgbClr val="1CADE4"/>
              </a:buClr>
              <a:buSzPts val="1600"/>
            </a:pP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endParaRPr lang="en-GB" sz="16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endParaRPr lang="en-GB" sz="2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br>
              <a:rPr lang="en-GB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endParaRPr sz="12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28114C-CEFC-9430-D6D6-E328B6F16AF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53339" y="4013199"/>
            <a:ext cx="3149686" cy="19272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B0ABC8E-984F-1457-98B7-0FDFC4E38FB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98783" y="5615262"/>
            <a:ext cx="970907" cy="3251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714A711-BABB-94B8-28AC-26AFFFEB8C6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47126" y="1151474"/>
            <a:ext cx="4073775" cy="232560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Google Shape;103;p13">
            <a:extLst>
              <a:ext uri="{FF2B5EF4-FFF2-40B4-BE49-F238E27FC236}">
                <a16:creationId xmlns:a16="http://schemas.microsoft.com/office/drawing/2014/main" id="{FF02BE56-2E19-7804-56E8-C94F85B6D256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2/9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130874"/>
      </p:ext>
    </p:extLst>
  </p:cSld>
  <p:clrMapOvr>
    <a:masterClrMapping/>
  </p:clrMapOvr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291D54AF-4087-9066-40EF-011E29CFA0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BE1EE66E-FC56-247C-AD60-7FB16A0FE1E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200" y="270000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While Loops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9D3CB727-8DE5-0C6A-6D98-B155813BF1CA}"/>
              </a:ext>
            </a:extLst>
          </p:cNvPr>
          <p:cNvSpPr txBox="1"/>
          <p:nvPr/>
        </p:nvSpPr>
        <p:spPr>
          <a:xfrm>
            <a:off x="1176379" y="1882572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while loop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lets you run code repeatedly so long as a Boolean statement is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84D696CF-588D-2D0A-2CBE-64D4271CAFBF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7/9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AA4B04-3FF5-4BD4-9D9C-BD72208BF5A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32238" y="3064117"/>
            <a:ext cx="3145948" cy="207308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B65BCAE-2895-5FAB-278C-D1FB4BAE17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63486" y="3064117"/>
            <a:ext cx="3918858" cy="25760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Google Shape;198;p20">
            <a:extLst>
              <a:ext uri="{FF2B5EF4-FFF2-40B4-BE49-F238E27FC236}">
                <a16:creationId xmlns:a16="http://schemas.microsoft.com/office/drawing/2014/main" id="{0B02FF9B-7175-33F0-35CF-E58D2E9B6CEA}"/>
              </a:ext>
            </a:extLst>
          </p:cNvPr>
          <p:cNvSpPr txBox="1"/>
          <p:nvPr/>
        </p:nvSpPr>
        <p:spPr>
          <a:xfrm>
            <a:off x="5594572" y="5227294"/>
            <a:ext cx="6401486" cy="1107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An if statement executes </a:t>
            </a:r>
            <a:r>
              <a:rPr lang="en-GB" sz="2000" b="1" i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once</a:t>
            </a:r>
            <a:r>
              <a:rPr lang="en-GB" sz="2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if the Boolean is True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0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A while loop executes </a:t>
            </a:r>
            <a:r>
              <a:rPr lang="en-GB" sz="2000" b="1" i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repeatedly</a:t>
            </a:r>
            <a:r>
              <a:rPr lang="en-GB" sz="20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until the Boolean is False</a:t>
            </a:r>
            <a:endParaRPr sz="2000" b="1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75147810"/>
      </p:ext>
    </p:extLst>
  </p:cSld>
  <p:clrMapOvr>
    <a:masterClrMapping/>
  </p:clrMapOvr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A9738078-4E93-54F8-8D26-5A0108656B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A163026F-5B8A-31CF-B9CA-F1FA1895EA8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200" y="270000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While Loops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AD475F3E-004D-3C0A-B107-8FA3E1E1A57B}"/>
              </a:ext>
            </a:extLst>
          </p:cNvPr>
          <p:cNvSpPr txBox="1"/>
          <p:nvPr/>
        </p:nvSpPr>
        <p:spPr>
          <a:xfrm>
            <a:off x="1176379" y="1882572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while loop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lets you run code repeatedly so long as a Boolean statement is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FE43FA93-EAEA-1DC5-7FAD-890D8FFB6B5A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7/9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84F3DE-4126-0AAB-3BA8-1C781E85C8E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32238" y="3064117"/>
            <a:ext cx="3145948" cy="207308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48B9DA8-E38F-5ED1-9039-CC746EB7A3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63486" y="3064117"/>
            <a:ext cx="3918858" cy="25760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Google Shape;198;p20">
            <a:extLst>
              <a:ext uri="{FF2B5EF4-FFF2-40B4-BE49-F238E27FC236}">
                <a16:creationId xmlns:a16="http://schemas.microsoft.com/office/drawing/2014/main" id="{D800A380-CCB9-C15E-A60E-8944AEA09A73}"/>
              </a:ext>
            </a:extLst>
          </p:cNvPr>
          <p:cNvSpPr txBox="1"/>
          <p:nvPr/>
        </p:nvSpPr>
        <p:spPr>
          <a:xfrm>
            <a:off x="5594572" y="5227294"/>
            <a:ext cx="6401486" cy="1107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An if statement executes </a:t>
            </a:r>
            <a:r>
              <a:rPr lang="en-GB" sz="2000" b="1" i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once</a:t>
            </a:r>
            <a:r>
              <a:rPr lang="en-GB" sz="2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if the Boolean is True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0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 while loop executes </a:t>
            </a:r>
            <a:r>
              <a:rPr lang="en-GB" sz="2000" b="1" i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repeatedly</a:t>
            </a:r>
            <a:r>
              <a:rPr lang="en-GB" sz="2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until the Boolean is False</a:t>
            </a:r>
            <a:endParaRPr sz="20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6798226"/>
      </p:ext>
    </p:extLst>
  </p:cSld>
  <p:clrMapOvr>
    <a:masterClrMapping/>
  </p:clrMapOvr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7839FE7C-652A-2D87-6991-A15423D064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A1390962-B540-EA8D-F09A-6A43FCAAA40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200" y="270000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While Loops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A333B3F6-8E03-A1E8-C058-CBD29DF3C39F}"/>
              </a:ext>
            </a:extLst>
          </p:cNvPr>
          <p:cNvSpPr txBox="1"/>
          <p:nvPr/>
        </p:nvSpPr>
        <p:spPr>
          <a:xfrm>
            <a:off x="1176379" y="1882572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while loop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lets you run code repeatedly so long as a Boolean statement is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5E53087E-5A92-3562-194A-473686ECD9E7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7/9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78A5C7-D49D-C28F-1F47-A8BEBF4B105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32238" y="3064117"/>
            <a:ext cx="3145948" cy="207308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F737815-CEFD-A6BA-AF31-0FD2D48362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63486" y="3064117"/>
            <a:ext cx="3918858" cy="257603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73073283"/>
      </p:ext>
    </p:extLst>
  </p:cSld>
  <p:clrMapOvr>
    <a:masterClrMapping/>
  </p:clrMapOvr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>
          <a:extLst>
            <a:ext uri="{FF2B5EF4-FFF2-40B4-BE49-F238E27FC236}">
              <a16:creationId xmlns:a16="http://schemas.microsoft.com/office/drawing/2014/main" id="{781B78BA-0F50-CFBF-F031-C1734EECDA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2BC0581-1E69-B589-A6DB-8EE6EA90387F}"/>
              </a:ext>
            </a:extLst>
          </p:cNvPr>
          <p:cNvSpPr/>
          <p:nvPr/>
        </p:nvSpPr>
        <p:spPr>
          <a:xfrm>
            <a:off x="914400" y="1382486"/>
            <a:ext cx="10994571" cy="6267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9" name="Google Shape;149;p19">
            <a:extLst>
              <a:ext uri="{FF2B5EF4-FFF2-40B4-BE49-F238E27FC236}">
                <a16:creationId xmlns:a16="http://schemas.microsoft.com/office/drawing/2014/main" id="{D47D085C-55E3-BE4D-005B-71CDDDF5B13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134201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Practical</a:t>
            </a:r>
            <a:endParaRPr dirty="0"/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9EF2FC62-A31E-C9BF-8FBE-61F75E9AD32A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8/9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466705"/>
      </p:ext>
    </p:extLst>
  </p:cSld>
  <p:clrMapOvr>
    <a:masterClrMapping/>
  </p:clrMapOvr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>
          <a:extLst>
            <a:ext uri="{FF2B5EF4-FFF2-40B4-BE49-F238E27FC236}">
              <a16:creationId xmlns:a16="http://schemas.microsoft.com/office/drawing/2014/main" id="{A5E106C9-25ED-AD56-E753-C5198E2B92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D73FA4B-0A9B-B103-C455-91891D4F9221}"/>
              </a:ext>
            </a:extLst>
          </p:cNvPr>
          <p:cNvSpPr/>
          <p:nvPr/>
        </p:nvSpPr>
        <p:spPr>
          <a:xfrm>
            <a:off x="914400" y="1382486"/>
            <a:ext cx="10994571" cy="6267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9" name="Google Shape;149;p19">
            <a:extLst>
              <a:ext uri="{FF2B5EF4-FFF2-40B4-BE49-F238E27FC236}">
                <a16:creationId xmlns:a16="http://schemas.microsoft.com/office/drawing/2014/main" id="{36E84C2B-0623-06ED-BC6A-6AD8B4DA76D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134201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Practical</a:t>
            </a:r>
            <a:endParaRPr dirty="0"/>
          </a:p>
        </p:txBody>
      </p:sp>
      <p:sp>
        <p:nvSpPr>
          <p:cNvPr id="4" name="Google Shape;150;p19">
            <a:extLst>
              <a:ext uri="{FF2B5EF4-FFF2-40B4-BE49-F238E27FC236}">
                <a16:creationId xmlns:a16="http://schemas.microsoft.com/office/drawing/2014/main" id="{FF95A621-224B-FD56-CCDE-FE10CA3CC365}"/>
              </a:ext>
            </a:extLst>
          </p:cNvPr>
          <p:cNvSpPr txBox="1"/>
          <p:nvPr/>
        </p:nvSpPr>
        <p:spPr>
          <a:xfrm>
            <a:off x="1036320" y="1607111"/>
            <a:ext cx="4983480" cy="3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We now move over to Python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B71A2F2C-0271-B0A1-857E-C9A33A0DE675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8/9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772559"/>
      </p:ext>
    </p:extLst>
  </p:cSld>
  <p:clrMapOvr>
    <a:masterClrMapping/>
  </p:clrMapOvr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>
          <a:extLst>
            <a:ext uri="{FF2B5EF4-FFF2-40B4-BE49-F238E27FC236}">
              <a16:creationId xmlns:a16="http://schemas.microsoft.com/office/drawing/2014/main" id="{917760FA-CA9E-0859-1A71-AEEA6E52F1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01B7497-EF24-B8B5-5CA0-27713A7B8F73}"/>
              </a:ext>
            </a:extLst>
          </p:cNvPr>
          <p:cNvSpPr/>
          <p:nvPr/>
        </p:nvSpPr>
        <p:spPr>
          <a:xfrm>
            <a:off x="914400" y="1382486"/>
            <a:ext cx="10994571" cy="6267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9" name="Google Shape;149;p19">
            <a:extLst>
              <a:ext uri="{FF2B5EF4-FFF2-40B4-BE49-F238E27FC236}">
                <a16:creationId xmlns:a16="http://schemas.microsoft.com/office/drawing/2014/main" id="{5FDAC8AE-DF4E-20C7-5032-B159DADBF93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134201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Practical</a:t>
            </a:r>
            <a:endParaRPr dirty="0"/>
          </a:p>
        </p:txBody>
      </p:sp>
      <p:sp>
        <p:nvSpPr>
          <p:cNvPr id="4" name="Google Shape;150;p19">
            <a:extLst>
              <a:ext uri="{FF2B5EF4-FFF2-40B4-BE49-F238E27FC236}">
                <a16:creationId xmlns:a16="http://schemas.microsoft.com/office/drawing/2014/main" id="{537ED962-24BD-C5C3-E4BD-D8AAF0B19F1E}"/>
              </a:ext>
            </a:extLst>
          </p:cNvPr>
          <p:cNvSpPr txBox="1"/>
          <p:nvPr/>
        </p:nvSpPr>
        <p:spPr>
          <a:xfrm>
            <a:off x="1036320" y="1607111"/>
            <a:ext cx="4983480" cy="3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We now move over to Python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Please open `week_03_home.ipynb`</a:t>
            </a:r>
            <a:b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D111F642-FF2C-F5B1-B15D-C84E26BA6D3F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8/9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422369"/>
      </p:ext>
    </p:extLst>
  </p:cSld>
  <p:clrMapOvr>
    <a:masterClrMapping/>
  </p:clrMapOvr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>
          <a:extLst>
            <a:ext uri="{FF2B5EF4-FFF2-40B4-BE49-F238E27FC236}">
              <a16:creationId xmlns:a16="http://schemas.microsoft.com/office/drawing/2014/main" id="{FFC8417A-8AEB-8DE6-F068-B924E17629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A8E1C2D-925E-40D4-660C-FBCD1F557431}"/>
              </a:ext>
            </a:extLst>
          </p:cNvPr>
          <p:cNvSpPr/>
          <p:nvPr/>
        </p:nvSpPr>
        <p:spPr>
          <a:xfrm>
            <a:off x="914400" y="1382486"/>
            <a:ext cx="10994571" cy="6267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9" name="Google Shape;149;p19">
            <a:extLst>
              <a:ext uri="{FF2B5EF4-FFF2-40B4-BE49-F238E27FC236}">
                <a16:creationId xmlns:a16="http://schemas.microsoft.com/office/drawing/2014/main" id="{6B2A89E3-EE81-863E-3053-5DF52305919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134201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Practical</a:t>
            </a:r>
            <a:endParaRPr dirty="0"/>
          </a:p>
        </p:txBody>
      </p:sp>
      <p:sp>
        <p:nvSpPr>
          <p:cNvPr id="4" name="Google Shape;150;p19">
            <a:extLst>
              <a:ext uri="{FF2B5EF4-FFF2-40B4-BE49-F238E27FC236}">
                <a16:creationId xmlns:a16="http://schemas.microsoft.com/office/drawing/2014/main" id="{0245CBEB-4D4A-FA54-55BD-91D0012777EB}"/>
              </a:ext>
            </a:extLst>
          </p:cNvPr>
          <p:cNvSpPr txBox="1"/>
          <p:nvPr/>
        </p:nvSpPr>
        <p:spPr>
          <a:xfrm>
            <a:off x="1036320" y="1607111"/>
            <a:ext cx="4983480" cy="3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We now move over to Python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Please open `week_03_home.ipynb`</a:t>
            </a:r>
            <a:b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For the rest of today, you must work through a Python notebook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73FFB374-FE67-0780-01D8-DFE527120B7A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8/9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227499"/>
      </p:ext>
    </p:extLst>
  </p:cSld>
  <p:clrMapOvr>
    <a:masterClrMapping/>
  </p:clrMapOvr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>
          <a:extLst>
            <a:ext uri="{FF2B5EF4-FFF2-40B4-BE49-F238E27FC236}">
              <a16:creationId xmlns:a16="http://schemas.microsoft.com/office/drawing/2014/main" id="{D1E0A326-0B42-67A1-54E9-794BBDC3B3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6ED74EA-AC77-2F2F-7A50-C888D27EFDBC}"/>
              </a:ext>
            </a:extLst>
          </p:cNvPr>
          <p:cNvSpPr/>
          <p:nvPr/>
        </p:nvSpPr>
        <p:spPr>
          <a:xfrm>
            <a:off x="914400" y="1382486"/>
            <a:ext cx="10994571" cy="6267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9" name="Google Shape;149;p19">
            <a:extLst>
              <a:ext uri="{FF2B5EF4-FFF2-40B4-BE49-F238E27FC236}">
                <a16:creationId xmlns:a16="http://schemas.microsoft.com/office/drawing/2014/main" id="{0DD19591-D48D-BFA6-B62E-70C6DC82F5E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134201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Practical</a:t>
            </a:r>
            <a:endParaRPr dirty="0"/>
          </a:p>
        </p:txBody>
      </p:sp>
      <p:sp>
        <p:nvSpPr>
          <p:cNvPr id="4" name="Google Shape;150;p19">
            <a:extLst>
              <a:ext uri="{FF2B5EF4-FFF2-40B4-BE49-F238E27FC236}">
                <a16:creationId xmlns:a16="http://schemas.microsoft.com/office/drawing/2014/main" id="{0239EC34-8981-FB35-4349-771C1A6F01A7}"/>
              </a:ext>
            </a:extLst>
          </p:cNvPr>
          <p:cNvSpPr txBox="1"/>
          <p:nvPr/>
        </p:nvSpPr>
        <p:spPr>
          <a:xfrm>
            <a:off x="1036320" y="1607111"/>
            <a:ext cx="4983480" cy="3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We now move over to Python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Please open `week_03_home.ipynb`</a:t>
            </a:r>
            <a:b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For the rest of today, you must work through a Python notebook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D8FBDD49-BD07-D97C-6A01-8973F1EADA99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8/9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23241B-6C16-9EAB-9E35-6BCE16607A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569" t="11101" r="14097" b="1033"/>
          <a:stretch>
            <a:fillRect/>
          </a:stretch>
        </p:blipFill>
        <p:spPr>
          <a:xfrm>
            <a:off x="6141720" y="1469553"/>
            <a:ext cx="5618480" cy="353424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18330538"/>
      </p:ext>
    </p:extLst>
  </p:cSld>
  <p:clrMapOvr>
    <a:masterClrMapping/>
  </p:clrMapOvr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>
          <a:extLst>
            <a:ext uri="{FF2B5EF4-FFF2-40B4-BE49-F238E27FC236}">
              <a16:creationId xmlns:a16="http://schemas.microsoft.com/office/drawing/2014/main" id="{C8145895-8ABA-C05F-12C9-5AD20718EC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4ED4A9F-BB50-88A0-00FF-FDADF9F292F0}"/>
              </a:ext>
            </a:extLst>
          </p:cNvPr>
          <p:cNvSpPr/>
          <p:nvPr/>
        </p:nvSpPr>
        <p:spPr>
          <a:xfrm>
            <a:off x="914400" y="1382486"/>
            <a:ext cx="10994571" cy="6267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9" name="Google Shape;149;p19">
            <a:extLst>
              <a:ext uri="{FF2B5EF4-FFF2-40B4-BE49-F238E27FC236}">
                <a16:creationId xmlns:a16="http://schemas.microsoft.com/office/drawing/2014/main" id="{0DF9A9E7-1A11-6761-A0BC-4B1F067AA39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134201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Practical</a:t>
            </a:r>
            <a:endParaRPr dirty="0"/>
          </a:p>
        </p:txBody>
      </p:sp>
      <p:sp>
        <p:nvSpPr>
          <p:cNvPr id="4" name="Google Shape;150;p19">
            <a:extLst>
              <a:ext uri="{FF2B5EF4-FFF2-40B4-BE49-F238E27FC236}">
                <a16:creationId xmlns:a16="http://schemas.microsoft.com/office/drawing/2014/main" id="{66216D52-1D66-96EC-3C7B-010A47F1D119}"/>
              </a:ext>
            </a:extLst>
          </p:cNvPr>
          <p:cNvSpPr txBox="1"/>
          <p:nvPr/>
        </p:nvSpPr>
        <p:spPr>
          <a:xfrm>
            <a:off x="1036320" y="1607111"/>
            <a:ext cx="4983480" cy="3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We now move over to Python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Please open `week_03_home.ipynb`</a:t>
            </a:r>
            <a:b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For the rest of today, you must work through a Python notebook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You have a choice of one of three options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BBBB8E22-A9A1-6C70-4CD9-F2F19237372D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8/9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DF9A02-ED1C-E5A6-DA08-CA1219312C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569" t="11101" r="14097" b="1033"/>
          <a:stretch>
            <a:fillRect/>
          </a:stretch>
        </p:blipFill>
        <p:spPr>
          <a:xfrm>
            <a:off x="6141720" y="1469553"/>
            <a:ext cx="5618480" cy="353424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02666017"/>
      </p:ext>
    </p:extLst>
  </p:cSld>
  <p:clrMapOvr>
    <a:masterClrMapping/>
  </p:clrMapOvr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>
          <a:extLst>
            <a:ext uri="{FF2B5EF4-FFF2-40B4-BE49-F238E27FC236}">
              <a16:creationId xmlns:a16="http://schemas.microsoft.com/office/drawing/2014/main" id="{F8AB2649-A1AB-C30B-A43F-8FD8261E47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9291AF0-E468-C1D4-A658-B1D46ADE83C6}"/>
              </a:ext>
            </a:extLst>
          </p:cNvPr>
          <p:cNvSpPr/>
          <p:nvPr/>
        </p:nvSpPr>
        <p:spPr>
          <a:xfrm>
            <a:off x="914400" y="1382486"/>
            <a:ext cx="10994571" cy="6267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9" name="Google Shape;149;p19">
            <a:extLst>
              <a:ext uri="{FF2B5EF4-FFF2-40B4-BE49-F238E27FC236}">
                <a16:creationId xmlns:a16="http://schemas.microsoft.com/office/drawing/2014/main" id="{C2496A82-3308-F90B-4D62-012925D7AED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134201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Practical</a:t>
            </a:r>
            <a:endParaRPr dirty="0"/>
          </a:p>
        </p:txBody>
      </p:sp>
      <p:sp>
        <p:nvSpPr>
          <p:cNvPr id="4" name="Google Shape;150;p19">
            <a:extLst>
              <a:ext uri="{FF2B5EF4-FFF2-40B4-BE49-F238E27FC236}">
                <a16:creationId xmlns:a16="http://schemas.microsoft.com/office/drawing/2014/main" id="{DFB73E42-64F6-FC4B-C458-52CC68601C6A}"/>
              </a:ext>
            </a:extLst>
          </p:cNvPr>
          <p:cNvSpPr txBox="1"/>
          <p:nvPr/>
        </p:nvSpPr>
        <p:spPr>
          <a:xfrm>
            <a:off x="1036320" y="1607111"/>
            <a:ext cx="4983480" cy="3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We now move over to Python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Please open `week_03_home.ipynb`</a:t>
            </a:r>
            <a:b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For the rest of today, you must work through a Python notebook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You have a choice of one of three options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Option 1: Beginner – For and While Loops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AB303165-C930-368B-1BE2-D4541EBCFB90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8/9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80C5D0-2FDD-F27A-3B79-379B38B5DF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569" t="11101" r="14097" b="1033"/>
          <a:stretch>
            <a:fillRect/>
          </a:stretch>
        </p:blipFill>
        <p:spPr>
          <a:xfrm>
            <a:off x="6141720" y="1469553"/>
            <a:ext cx="5618480" cy="353424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820614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>
          <a:extLst>
            <a:ext uri="{FF2B5EF4-FFF2-40B4-BE49-F238E27FC236}">
              <a16:creationId xmlns:a16="http://schemas.microsoft.com/office/drawing/2014/main" id="{76D5A69A-60AB-D322-6FAF-23252EB3C6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25A5C96-8C5E-9536-6396-CB145EFBBFB5}"/>
              </a:ext>
            </a:extLst>
          </p:cNvPr>
          <p:cNvSpPr/>
          <p:nvPr/>
        </p:nvSpPr>
        <p:spPr>
          <a:xfrm>
            <a:off x="489858" y="1273629"/>
            <a:ext cx="11332028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9" name="Google Shape;149;p19">
            <a:extLst>
              <a:ext uri="{FF2B5EF4-FFF2-40B4-BE49-F238E27FC236}">
                <a16:creationId xmlns:a16="http://schemas.microsoft.com/office/drawing/2014/main" id="{CCB1A462-980A-760C-C4E8-7C8BFC0F7EC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1099" y="15801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Recap: Accessing </a:t>
            </a:r>
            <a:r>
              <a:rPr lang="en-GB" dirty="0" err="1"/>
              <a:t>Noteable</a:t>
            </a:r>
            <a:endParaRPr dirty="0"/>
          </a:p>
        </p:txBody>
      </p:sp>
      <p:sp>
        <p:nvSpPr>
          <p:cNvPr id="150" name="Google Shape;150;p19">
            <a:extLst>
              <a:ext uri="{FF2B5EF4-FFF2-40B4-BE49-F238E27FC236}">
                <a16:creationId xmlns:a16="http://schemas.microsoft.com/office/drawing/2014/main" id="{193D9673-EBCA-AD99-95F9-A0D742E0DA86}"/>
              </a:ext>
            </a:extLst>
          </p:cNvPr>
          <p:cNvSpPr txBox="1"/>
          <p:nvPr/>
        </p:nvSpPr>
        <p:spPr>
          <a:xfrm>
            <a:off x="489858" y="1803052"/>
            <a:ext cx="6708926" cy="3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Open Blackboard</a:t>
            </a:r>
            <a:br>
              <a:rPr lang="en-GB" sz="2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 to “Introduction to Coding and Data Analysis for Scientists 2025”</a:t>
            </a:r>
            <a:endParaRPr lang="en-GB" sz="2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84200" lvl="1">
              <a:lnSpc>
                <a:spcPct val="90000"/>
              </a:lnSpc>
              <a:buClr>
                <a:srgbClr val="1CADE4"/>
              </a:buClr>
              <a:buSzPts val="1600"/>
            </a:pPr>
            <a:endParaRPr lang="en-GB" sz="1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Click “Unit Information and Resources”</a:t>
            </a:r>
            <a:b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Open </a:t>
            </a:r>
            <a:r>
              <a:rPr lang="en-GB" sz="160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Noteable</a:t>
            </a:r>
            <a: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■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Make sure “</a:t>
            </a:r>
            <a:r>
              <a:rPr lang="en-GB" sz="1600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Jupyter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Classic (Legacy)” is selected.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■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Click Start</a:t>
            </a: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endParaRPr lang="en-GB" sz="16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Click “+</a:t>
            </a:r>
            <a:r>
              <a:rPr lang="en-GB" sz="160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GitRepo</a:t>
            </a:r>
            <a: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b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Paste into Git Repository URL:</a:t>
            </a:r>
            <a:b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600" dirty="0" err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git@github.com:TomMaullin</a:t>
            </a:r>
            <a:r>
              <a:rPr lang="en-GB" sz="1600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/SCIF10002-2025.git</a:t>
            </a:r>
            <a:b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Press clone</a:t>
            </a:r>
          </a:p>
          <a:p>
            <a:pPr marL="584200" lvl="1">
              <a:lnSpc>
                <a:spcPct val="90000"/>
              </a:lnSpc>
              <a:buClr>
                <a:srgbClr val="1CADE4"/>
              </a:buClr>
              <a:buSzPts val="1600"/>
            </a:pPr>
            <a:b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41400" lvl="2">
              <a:lnSpc>
                <a:spcPct val="90000"/>
              </a:lnSpc>
              <a:buClr>
                <a:srgbClr val="1CADE4"/>
              </a:buClr>
              <a:buSzPts val="1600"/>
            </a:pP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endParaRPr lang="en-GB" sz="16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endParaRPr lang="en-GB" sz="2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br>
              <a:rPr lang="en-GB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endParaRPr sz="12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82D202-77CC-C4D3-64D4-08DAC8F0808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53339" y="4013199"/>
            <a:ext cx="3149686" cy="19272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F506C95-1542-223E-E864-50251E4ECA0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98783" y="5615262"/>
            <a:ext cx="970907" cy="3251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7BDF15-7259-16B9-B1C2-F062BF2DA89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47126" y="1151474"/>
            <a:ext cx="4073775" cy="232560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Google Shape;103;p13">
            <a:extLst>
              <a:ext uri="{FF2B5EF4-FFF2-40B4-BE49-F238E27FC236}">
                <a16:creationId xmlns:a16="http://schemas.microsoft.com/office/drawing/2014/main" id="{E48E5328-CFBE-D3CB-ABF6-F39D33BE38EB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2/9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943120"/>
      </p:ext>
    </p:extLst>
  </p:cSld>
  <p:clrMapOvr>
    <a:masterClrMapping/>
  </p:clrMapOvr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>
          <a:extLst>
            <a:ext uri="{FF2B5EF4-FFF2-40B4-BE49-F238E27FC236}">
              <a16:creationId xmlns:a16="http://schemas.microsoft.com/office/drawing/2014/main" id="{83D31B92-9A8E-13B0-1431-006EFED7D1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E6EC12E-8392-6007-9CD9-560A6CFA5752}"/>
              </a:ext>
            </a:extLst>
          </p:cNvPr>
          <p:cNvSpPr/>
          <p:nvPr/>
        </p:nvSpPr>
        <p:spPr>
          <a:xfrm>
            <a:off x="914400" y="1382486"/>
            <a:ext cx="10994571" cy="6267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9" name="Google Shape;149;p19">
            <a:extLst>
              <a:ext uri="{FF2B5EF4-FFF2-40B4-BE49-F238E27FC236}">
                <a16:creationId xmlns:a16="http://schemas.microsoft.com/office/drawing/2014/main" id="{78E10E7A-E877-497E-05E2-8B9E59C1C3D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134201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Practical</a:t>
            </a:r>
            <a:endParaRPr dirty="0"/>
          </a:p>
        </p:txBody>
      </p:sp>
      <p:sp>
        <p:nvSpPr>
          <p:cNvPr id="4" name="Google Shape;150;p19">
            <a:extLst>
              <a:ext uri="{FF2B5EF4-FFF2-40B4-BE49-F238E27FC236}">
                <a16:creationId xmlns:a16="http://schemas.microsoft.com/office/drawing/2014/main" id="{E7BB0E38-E9D8-8D33-4AFD-C9B82451E7A7}"/>
              </a:ext>
            </a:extLst>
          </p:cNvPr>
          <p:cNvSpPr txBox="1"/>
          <p:nvPr/>
        </p:nvSpPr>
        <p:spPr>
          <a:xfrm>
            <a:off x="1036320" y="1607111"/>
            <a:ext cx="4983480" cy="3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We now move over to Python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Please open `week_03_home.ipynb`</a:t>
            </a:r>
            <a:b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For the rest of today, you must work through a Python notebook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You have a choice of one of three options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Option 1: Beginner – For and While Loops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Option 2: Intermediate – Advanced Iteration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975DBC3E-55BE-0828-71C1-4224AF447C1B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8/9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EA885E-CB5C-37FD-D28A-F48E3E94D7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569" t="11101" r="14097" b="1033"/>
          <a:stretch>
            <a:fillRect/>
          </a:stretch>
        </p:blipFill>
        <p:spPr>
          <a:xfrm>
            <a:off x="6141720" y="1469553"/>
            <a:ext cx="5618480" cy="353424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2841187"/>
      </p:ext>
    </p:extLst>
  </p:cSld>
  <p:clrMapOvr>
    <a:masterClrMapping/>
  </p:clrMapOvr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>
          <a:extLst>
            <a:ext uri="{FF2B5EF4-FFF2-40B4-BE49-F238E27FC236}">
              <a16:creationId xmlns:a16="http://schemas.microsoft.com/office/drawing/2014/main" id="{D3BC94A9-5563-1649-6419-9B8CF23483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662B7F8-A9B1-08EF-C939-17FF75CE0540}"/>
              </a:ext>
            </a:extLst>
          </p:cNvPr>
          <p:cNvSpPr/>
          <p:nvPr/>
        </p:nvSpPr>
        <p:spPr>
          <a:xfrm>
            <a:off x="914400" y="1382486"/>
            <a:ext cx="10994571" cy="6267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9" name="Google Shape;149;p19">
            <a:extLst>
              <a:ext uri="{FF2B5EF4-FFF2-40B4-BE49-F238E27FC236}">
                <a16:creationId xmlns:a16="http://schemas.microsoft.com/office/drawing/2014/main" id="{2733A9E4-20C4-9095-379E-047C14F7863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134201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Practical</a:t>
            </a:r>
            <a:endParaRPr dirty="0"/>
          </a:p>
        </p:txBody>
      </p:sp>
      <p:sp>
        <p:nvSpPr>
          <p:cNvPr id="4" name="Google Shape;150;p19">
            <a:extLst>
              <a:ext uri="{FF2B5EF4-FFF2-40B4-BE49-F238E27FC236}">
                <a16:creationId xmlns:a16="http://schemas.microsoft.com/office/drawing/2014/main" id="{AED289E6-2990-79EF-EBA9-0B4CC361D099}"/>
              </a:ext>
            </a:extLst>
          </p:cNvPr>
          <p:cNvSpPr txBox="1"/>
          <p:nvPr/>
        </p:nvSpPr>
        <p:spPr>
          <a:xfrm>
            <a:off x="1036320" y="1607111"/>
            <a:ext cx="4983480" cy="3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We now move over to Python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Please open `week_03_home.ipynb`</a:t>
            </a:r>
            <a:b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For the rest of today, you must work through a Python notebook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You have a choice of one of three options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Option 1: Beginner – For and While Loops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Option 2: Intermediate – Advanced Iteration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Option 3: Advanced – Comprehensions</a:t>
            </a: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5A60BD85-66F8-E595-6007-E6D4C0E1B39A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8/9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D59EE2-80B1-AAB7-D959-1B591C7D47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569" t="11101" r="14097" b="1033"/>
          <a:stretch>
            <a:fillRect/>
          </a:stretch>
        </p:blipFill>
        <p:spPr>
          <a:xfrm>
            <a:off x="6141720" y="1469553"/>
            <a:ext cx="5618480" cy="353424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47647429"/>
      </p:ext>
    </p:extLst>
  </p:cSld>
  <p:clrMapOvr>
    <a:masterClrMapping/>
  </p:clrMapOvr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>
          <a:extLst>
            <a:ext uri="{FF2B5EF4-FFF2-40B4-BE49-F238E27FC236}">
              <a16:creationId xmlns:a16="http://schemas.microsoft.com/office/drawing/2014/main" id="{88158DCE-45F1-7D6C-3D8B-6B8C9FE0AE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3EB0E85-B79C-2CC4-8A04-669FDE5869C6}"/>
              </a:ext>
            </a:extLst>
          </p:cNvPr>
          <p:cNvSpPr/>
          <p:nvPr/>
        </p:nvSpPr>
        <p:spPr>
          <a:xfrm>
            <a:off x="914400" y="1382486"/>
            <a:ext cx="10994571" cy="6267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9" name="Google Shape;149;p19">
            <a:extLst>
              <a:ext uri="{FF2B5EF4-FFF2-40B4-BE49-F238E27FC236}">
                <a16:creationId xmlns:a16="http://schemas.microsoft.com/office/drawing/2014/main" id="{4CE0AC81-283D-6E36-5F7F-DDB9CCF94C1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134201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Practical</a:t>
            </a:r>
            <a:endParaRPr dirty="0"/>
          </a:p>
        </p:txBody>
      </p:sp>
      <p:sp>
        <p:nvSpPr>
          <p:cNvPr id="4" name="Google Shape;150;p19">
            <a:extLst>
              <a:ext uri="{FF2B5EF4-FFF2-40B4-BE49-F238E27FC236}">
                <a16:creationId xmlns:a16="http://schemas.microsoft.com/office/drawing/2014/main" id="{1C6CA38B-DA74-C6E5-4774-23C21A91B2C1}"/>
              </a:ext>
            </a:extLst>
          </p:cNvPr>
          <p:cNvSpPr txBox="1"/>
          <p:nvPr/>
        </p:nvSpPr>
        <p:spPr>
          <a:xfrm>
            <a:off x="1036320" y="1607111"/>
            <a:ext cx="4983480" cy="3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We now move over to Python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Please open `week_03_home.ipynb`</a:t>
            </a:r>
            <a:b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For the rest of today, you must work through a Python notebook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You have a choice of one of three options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Option 1: Beginner – For and While Loops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Option 2: Intermediate – Advanced Iteration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Option 3: Advanced – Comprehensions</a:t>
            </a: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67E03218-94C7-F549-1052-7FF76C5DFC47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8/9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01984F-9FF3-D18D-7A11-D73CB4B462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569" t="11101" r="14097" b="1033"/>
          <a:stretch>
            <a:fillRect/>
          </a:stretch>
        </p:blipFill>
        <p:spPr>
          <a:xfrm>
            <a:off x="6141720" y="1469553"/>
            <a:ext cx="5618480" cy="353424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Google Shape;198;p20">
            <a:extLst>
              <a:ext uri="{FF2B5EF4-FFF2-40B4-BE49-F238E27FC236}">
                <a16:creationId xmlns:a16="http://schemas.microsoft.com/office/drawing/2014/main" id="{221E2D41-9462-E1E6-704E-FAF4EFEF9BA7}"/>
              </a:ext>
            </a:extLst>
          </p:cNvPr>
          <p:cNvSpPr txBox="1"/>
          <p:nvPr/>
        </p:nvSpPr>
        <p:spPr>
          <a:xfrm>
            <a:off x="6019800" y="5242500"/>
            <a:ext cx="4613366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Choose this if you are just gettin</a:t>
            </a:r>
            <a:r>
              <a:rPr lang="en-GB" sz="2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r>
              <a:rPr lang="en" sz="2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started with loops</a:t>
            </a:r>
            <a:endParaRPr sz="20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200;p20">
            <a:extLst>
              <a:ext uri="{FF2B5EF4-FFF2-40B4-BE49-F238E27FC236}">
                <a16:creationId xmlns:a16="http://schemas.microsoft.com/office/drawing/2014/main" id="{05D062B1-42A3-4BD7-6062-4813D6B49950}"/>
              </a:ext>
            </a:extLst>
          </p:cNvPr>
          <p:cNvSpPr/>
          <p:nvPr/>
        </p:nvSpPr>
        <p:spPr>
          <a:xfrm>
            <a:off x="1519645" y="4350722"/>
            <a:ext cx="3955869" cy="351907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" name="Google Shape;137;p17">
            <a:extLst>
              <a:ext uri="{FF2B5EF4-FFF2-40B4-BE49-F238E27FC236}">
                <a16:creationId xmlns:a16="http://schemas.microsoft.com/office/drawing/2014/main" id="{F5A24D94-0060-4042-83EA-8DECA7A67E75}"/>
              </a:ext>
            </a:extLst>
          </p:cNvPr>
          <p:cNvCxnSpPr>
            <a:cxnSpLocks/>
          </p:cNvCxnSpPr>
          <p:nvPr/>
        </p:nvCxnSpPr>
        <p:spPr>
          <a:xfrm flipH="1" flipV="1">
            <a:off x="5585191" y="4701505"/>
            <a:ext cx="747295" cy="60459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325295259"/>
      </p:ext>
    </p:extLst>
  </p:cSld>
  <p:clrMapOvr>
    <a:masterClrMapping/>
  </p:clrMapOvr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>
          <a:extLst>
            <a:ext uri="{FF2B5EF4-FFF2-40B4-BE49-F238E27FC236}">
              <a16:creationId xmlns:a16="http://schemas.microsoft.com/office/drawing/2014/main" id="{C9354769-A9F6-CF8A-2984-3A083CF7BA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F4D925A-358B-5760-8BA0-BB798563AF77}"/>
              </a:ext>
            </a:extLst>
          </p:cNvPr>
          <p:cNvSpPr/>
          <p:nvPr/>
        </p:nvSpPr>
        <p:spPr>
          <a:xfrm>
            <a:off x="914400" y="1382486"/>
            <a:ext cx="10994571" cy="6267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9" name="Google Shape;149;p19">
            <a:extLst>
              <a:ext uri="{FF2B5EF4-FFF2-40B4-BE49-F238E27FC236}">
                <a16:creationId xmlns:a16="http://schemas.microsoft.com/office/drawing/2014/main" id="{E433465D-E787-3C38-20A0-34BF05D22E6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134201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Practical</a:t>
            </a:r>
            <a:endParaRPr dirty="0"/>
          </a:p>
        </p:txBody>
      </p:sp>
      <p:sp>
        <p:nvSpPr>
          <p:cNvPr id="4" name="Google Shape;150;p19">
            <a:extLst>
              <a:ext uri="{FF2B5EF4-FFF2-40B4-BE49-F238E27FC236}">
                <a16:creationId xmlns:a16="http://schemas.microsoft.com/office/drawing/2014/main" id="{D65753B4-8D4E-CA89-2B41-341CAC73BC1F}"/>
              </a:ext>
            </a:extLst>
          </p:cNvPr>
          <p:cNvSpPr txBox="1"/>
          <p:nvPr/>
        </p:nvSpPr>
        <p:spPr>
          <a:xfrm>
            <a:off x="1036320" y="1607111"/>
            <a:ext cx="4983480" cy="3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We now move over to Python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Please open `week_03_home.ipynb`</a:t>
            </a:r>
            <a:b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For the rest of today, you must work through a Python notebook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You have a choice of one of three options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Option 1: Beginner – For and While Loops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Option 2: Intermediate – Advanced Iteration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Option 3: Advanced – Comprehensions</a:t>
            </a: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CC951052-4A1F-56E6-54D2-14A831B2A556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8/9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FEE0B6-7CEF-791F-9A1B-05D329F446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569" t="11101" r="14097" b="1033"/>
          <a:stretch>
            <a:fillRect/>
          </a:stretch>
        </p:blipFill>
        <p:spPr>
          <a:xfrm>
            <a:off x="6141720" y="1469553"/>
            <a:ext cx="5618480" cy="353424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22735379"/>
      </p:ext>
    </p:extLst>
  </p:cSld>
  <p:clrMapOvr>
    <a:masterClrMapping/>
  </p:clrMapOvr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>
          <a:extLst>
            <a:ext uri="{FF2B5EF4-FFF2-40B4-BE49-F238E27FC236}">
              <a16:creationId xmlns:a16="http://schemas.microsoft.com/office/drawing/2014/main" id="{94B655E0-A59E-8EBC-BB8E-4C8293BE9A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0C1F48D-5CCA-F438-4371-669C40488924}"/>
              </a:ext>
            </a:extLst>
          </p:cNvPr>
          <p:cNvSpPr/>
          <p:nvPr/>
        </p:nvSpPr>
        <p:spPr>
          <a:xfrm>
            <a:off x="914400" y="1382486"/>
            <a:ext cx="10994571" cy="6267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9" name="Google Shape;149;p19">
            <a:extLst>
              <a:ext uri="{FF2B5EF4-FFF2-40B4-BE49-F238E27FC236}">
                <a16:creationId xmlns:a16="http://schemas.microsoft.com/office/drawing/2014/main" id="{097AE77B-3F8D-46D6-11E4-55291CCFC82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134201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Practical</a:t>
            </a:r>
            <a:endParaRPr dirty="0"/>
          </a:p>
        </p:txBody>
      </p:sp>
      <p:sp>
        <p:nvSpPr>
          <p:cNvPr id="4" name="Google Shape;150;p19">
            <a:extLst>
              <a:ext uri="{FF2B5EF4-FFF2-40B4-BE49-F238E27FC236}">
                <a16:creationId xmlns:a16="http://schemas.microsoft.com/office/drawing/2014/main" id="{BAC8B8DB-0627-4DFA-0939-B5479AB91697}"/>
              </a:ext>
            </a:extLst>
          </p:cNvPr>
          <p:cNvSpPr txBox="1"/>
          <p:nvPr/>
        </p:nvSpPr>
        <p:spPr>
          <a:xfrm>
            <a:off x="1036320" y="1607111"/>
            <a:ext cx="4983480" cy="3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We now move over to Python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Please open `week_03_home.ipynb`</a:t>
            </a:r>
            <a:b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For the rest of today, you must work through a Python notebook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You have a choice of one of three options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Option 1: Beginner – For and While Loops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Option 2: Intermediate – Advanced Iteration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Option 3: Advanced – Comprehensions</a:t>
            </a: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2B9042CD-E5F6-604A-0EBA-7C285F162840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8/9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9E1C79-A1C9-E194-609A-97067997C1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569" t="11101" r="14097" b="1033"/>
          <a:stretch>
            <a:fillRect/>
          </a:stretch>
        </p:blipFill>
        <p:spPr>
          <a:xfrm>
            <a:off x="6141720" y="1469553"/>
            <a:ext cx="5618480" cy="353424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Google Shape;198;p20">
            <a:extLst>
              <a:ext uri="{FF2B5EF4-FFF2-40B4-BE49-F238E27FC236}">
                <a16:creationId xmlns:a16="http://schemas.microsoft.com/office/drawing/2014/main" id="{C3EAF3E6-C7E9-31A8-36E5-F5091CE6DADA}"/>
              </a:ext>
            </a:extLst>
          </p:cNvPr>
          <p:cNvSpPr txBox="1"/>
          <p:nvPr/>
        </p:nvSpPr>
        <p:spPr>
          <a:xfrm>
            <a:off x="6486244" y="5257800"/>
            <a:ext cx="4613366" cy="1107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Choose this if </a:t>
            </a:r>
            <a:r>
              <a:rPr lang="en-GB" sz="2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you already have some experience with loops in Python and want to broaden pre-existing knowledge</a:t>
            </a:r>
            <a:endParaRPr sz="20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200;p20">
            <a:extLst>
              <a:ext uri="{FF2B5EF4-FFF2-40B4-BE49-F238E27FC236}">
                <a16:creationId xmlns:a16="http://schemas.microsoft.com/office/drawing/2014/main" id="{3667DC84-B117-8412-92ED-1EEFAA126FBF}"/>
              </a:ext>
            </a:extLst>
          </p:cNvPr>
          <p:cNvSpPr/>
          <p:nvPr/>
        </p:nvSpPr>
        <p:spPr>
          <a:xfrm>
            <a:off x="1519645" y="4797036"/>
            <a:ext cx="4195355" cy="376175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" name="Google Shape;137;p17">
            <a:extLst>
              <a:ext uri="{FF2B5EF4-FFF2-40B4-BE49-F238E27FC236}">
                <a16:creationId xmlns:a16="http://schemas.microsoft.com/office/drawing/2014/main" id="{142E5DBB-C3AC-88A7-FC8D-A6A76D6A9BF8}"/>
              </a:ext>
            </a:extLst>
          </p:cNvPr>
          <p:cNvCxnSpPr>
            <a:cxnSpLocks/>
          </p:cNvCxnSpPr>
          <p:nvPr/>
        </p:nvCxnSpPr>
        <p:spPr>
          <a:xfrm flipH="1" flipV="1">
            <a:off x="5945777" y="5095541"/>
            <a:ext cx="747295" cy="60459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2675009182"/>
      </p:ext>
    </p:extLst>
  </p:cSld>
  <p:clrMapOvr>
    <a:masterClrMapping/>
  </p:clrMapOvr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>
          <a:extLst>
            <a:ext uri="{FF2B5EF4-FFF2-40B4-BE49-F238E27FC236}">
              <a16:creationId xmlns:a16="http://schemas.microsoft.com/office/drawing/2014/main" id="{D7EAD1B2-A818-6B8A-86D5-AF8FCD2A76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D64CFEB-0813-ABE9-E72C-409FF278D44A}"/>
              </a:ext>
            </a:extLst>
          </p:cNvPr>
          <p:cNvSpPr/>
          <p:nvPr/>
        </p:nvSpPr>
        <p:spPr>
          <a:xfrm>
            <a:off x="914400" y="1382486"/>
            <a:ext cx="10994571" cy="6267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9" name="Google Shape;149;p19">
            <a:extLst>
              <a:ext uri="{FF2B5EF4-FFF2-40B4-BE49-F238E27FC236}">
                <a16:creationId xmlns:a16="http://schemas.microsoft.com/office/drawing/2014/main" id="{352071B6-BBE2-066F-A92B-EEE2538DD40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134201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Practical</a:t>
            </a:r>
            <a:endParaRPr dirty="0"/>
          </a:p>
        </p:txBody>
      </p:sp>
      <p:sp>
        <p:nvSpPr>
          <p:cNvPr id="4" name="Google Shape;150;p19">
            <a:extLst>
              <a:ext uri="{FF2B5EF4-FFF2-40B4-BE49-F238E27FC236}">
                <a16:creationId xmlns:a16="http://schemas.microsoft.com/office/drawing/2014/main" id="{E5C40F8A-8628-96E3-A1D1-C0CD02414952}"/>
              </a:ext>
            </a:extLst>
          </p:cNvPr>
          <p:cNvSpPr txBox="1"/>
          <p:nvPr/>
        </p:nvSpPr>
        <p:spPr>
          <a:xfrm>
            <a:off x="1036320" y="1607111"/>
            <a:ext cx="4983480" cy="3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We now move over to Python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Please open `week_03_home.ipynb`</a:t>
            </a:r>
            <a:b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For the rest of today, you must work through a Python notebook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You have a choice of one of three options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Option 1: Beginner – For and While Loops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Option 2: Intermediate – Advanced Iteration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Option 3: Advanced – Comprehensions</a:t>
            </a: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C4BAB4DA-1A47-E005-973D-F96A5C663A6C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8/9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B58DEC-ECD7-4EF7-89AB-0416C1472D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569" t="11101" r="14097" b="1033"/>
          <a:stretch>
            <a:fillRect/>
          </a:stretch>
        </p:blipFill>
        <p:spPr>
          <a:xfrm>
            <a:off x="6141720" y="1469553"/>
            <a:ext cx="5618480" cy="353424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19792320"/>
      </p:ext>
    </p:extLst>
  </p:cSld>
  <p:clrMapOvr>
    <a:masterClrMapping/>
  </p:clrMapOvr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>
          <a:extLst>
            <a:ext uri="{FF2B5EF4-FFF2-40B4-BE49-F238E27FC236}">
              <a16:creationId xmlns:a16="http://schemas.microsoft.com/office/drawing/2014/main" id="{BB986F93-1C42-E20B-3210-19C7B759B2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3738459-A884-A519-5992-89400EA97320}"/>
              </a:ext>
            </a:extLst>
          </p:cNvPr>
          <p:cNvSpPr/>
          <p:nvPr/>
        </p:nvSpPr>
        <p:spPr>
          <a:xfrm>
            <a:off x="914400" y="1382486"/>
            <a:ext cx="10994571" cy="6267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9" name="Google Shape;149;p19">
            <a:extLst>
              <a:ext uri="{FF2B5EF4-FFF2-40B4-BE49-F238E27FC236}">
                <a16:creationId xmlns:a16="http://schemas.microsoft.com/office/drawing/2014/main" id="{074459A8-E382-EB98-BD37-A10B57D939F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134201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Practical</a:t>
            </a:r>
            <a:endParaRPr dirty="0"/>
          </a:p>
        </p:txBody>
      </p:sp>
      <p:sp>
        <p:nvSpPr>
          <p:cNvPr id="4" name="Google Shape;150;p19">
            <a:extLst>
              <a:ext uri="{FF2B5EF4-FFF2-40B4-BE49-F238E27FC236}">
                <a16:creationId xmlns:a16="http://schemas.microsoft.com/office/drawing/2014/main" id="{4853F6B2-BC0C-98F1-6F7C-BD2FB249CC00}"/>
              </a:ext>
            </a:extLst>
          </p:cNvPr>
          <p:cNvSpPr txBox="1"/>
          <p:nvPr/>
        </p:nvSpPr>
        <p:spPr>
          <a:xfrm>
            <a:off x="1036320" y="1607111"/>
            <a:ext cx="4983480" cy="3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We now move over to Python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Please open `week_03_home.ipynb`</a:t>
            </a:r>
            <a:b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For the rest of today, you must work through a Python notebook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You have a choice of one of three options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Option 1: Beginner – For and While Loops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Option 2: Intermediate – Advanced Iteration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Option 3: Advanced – Comprehensions</a:t>
            </a: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48C113B9-3FA3-422E-B07B-6E048020007D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8/9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F02830-5A01-9273-E1B5-4946082F53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569" t="11101" r="14097" b="1033"/>
          <a:stretch>
            <a:fillRect/>
          </a:stretch>
        </p:blipFill>
        <p:spPr>
          <a:xfrm>
            <a:off x="6141720" y="1469553"/>
            <a:ext cx="5618480" cy="353424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Google Shape;198;p20">
            <a:extLst>
              <a:ext uri="{FF2B5EF4-FFF2-40B4-BE49-F238E27FC236}">
                <a16:creationId xmlns:a16="http://schemas.microsoft.com/office/drawing/2014/main" id="{074963D7-8BC9-E2F6-F0F7-2AB3701C6037}"/>
              </a:ext>
            </a:extLst>
          </p:cNvPr>
          <p:cNvSpPr txBox="1"/>
          <p:nvPr/>
        </p:nvSpPr>
        <p:spPr>
          <a:xfrm>
            <a:off x="6486244" y="5257800"/>
            <a:ext cx="4613366" cy="1107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Choose this if </a:t>
            </a:r>
            <a:r>
              <a:rPr lang="en-GB" sz="2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you have a lot of experience already and have been programming for years</a:t>
            </a:r>
            <a:endParaRPr sz="20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200;p20">
            <a:extLst>
              <a:ext uri="{FF2B5EF4-FFF2-40B4-BE49-F238E27FC236}">
                <a16:creationId xmlns:a16="http://schemas.microsoft.com/office/drawing/2014/main" id="{37C7958E-5CFC-8F73-C53D-788016A47159}"/>
              </a:ext>
            </a:extLst>
          </p:cNvPr>
          <p:cNvSpPr/>
          <p:nvPr/>
        </p:nvSpPr>
        <p:spPr>
          <a:xfrm>
            <a:off x="1519645" y="5221579"/>
            <a:ext cx="3825241" cy="384564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" name="Google Shape;137;p17">
            <a:extLst>
              <a:ext uri="{FF2B5EF4-FFF2-40B4-BE49-F238E27FC236}">
                <a16:creationId xmlns:a16="http://schemas.microsoft.com/office/drawing/2014/main" id="{59B26814-9F26-1E45-DD07-FF0D54801A33}"/>
              </a:ext>
            </a:extLst>
          </p:cNvPr>
          <p:cNvCxnSpPr>
            <a:cxnSpLocks/>
          </p:cNvCxnSpPr>
          <p:nvPr/>
        </p:nvCxnSpPr>
        <p:spPr>
          <a:xfrm flipH="1" flipV="1">
            <a:off x="5606143" y="5388447"/>
            <a:ext cx="1086929" cy="311684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2850467765"/>
      </p:ext>
    </p:extLst>
  </p:cSld>
  <p:clrMapOvr>
    <a:masterClrMapping/>
  </p:clrMapOvr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>
          <a:extLst>
            <a:ext uri="{FF2B5EF4-FFF2-40B4-BE49-F238E27FC236}">
              <a16:creationId xmlns:a16="http://schemas.microsoft.com/office/drawing/2014/main" id="{9BA90C3A-5B51-09AF-14F8-4EC49136B5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DA36387-D646-BD36-7EE5-7084CC5D997D}"/>
              </a:ext>
            </a:extLst>
          </p:cNvPr>
          <p:cNvSpPr/>
          <p:nvPr/>
        </p:nvSpPr>
        <p:spPr>
          <a:xfrm>
            <a:off x="914400" y="1382486"/>
            <a:ext cx="10994571" cy="6267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9" name="Google Shape;149;p19">
            <a:extLst>
              <a:ext uri="{FF2B5EF4-FFF2-40B4-BE49-F238E27FC236}">
                <a16:creationId xmlns:a16="http://schemas.microsoft.com/office/drawing/2014/main" id="{EA247FCE-0CA0-0E51-F7FA-088A48B0461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134201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Practical</a:t>
            </a:r>
            <a:endParaRPr dirty="0"/>
          </a:p>
        </p:txBody>
      </p:sp>
      <p:sp>
        <p:nvSpPr>
          <p:cNvPr id="4" name="Google Shape;150;p19">
            <a:extLst>
              <a:ext uri="{FF2B5EF4-FFF2-40B4-BE49-F238E27FC236}">
                <a16:creationId xmlns:a16="http://schemas.microsoft.com/office/drawing/2014/main" id="{5EFC28F0-9827-E329-EC49-4591971FA1B5}"/>
              </a:ext>
            </a:extLst>
          </p:cNvPr>
          <p:cNvSpPr txBox="1"/>
          <p:nvPr/>
        </p:nvSpPr>
        <p:spPr>
          <a:xfrm>
            <a:off x="1036320" y="1607111"/>
            <a:ext cx="4983480" cy="3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We now move over to Python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Please open `week_03_home.ipynb`</a:t>
            </a:r>
            <a:b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For the rest of today, you must work through a Python notebook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You have a choice of one of three options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Option 1: Beginner – For and While Loops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Option 2: Intermediate – Advanced Iteration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Option 3: Advanced – Comprehensions</a:t>
            </a: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D95A4A27-F0E8-1A98-5CEF-655A9A4718B6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8/9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DBCF38-132F-5261-4DEB-1BB21563F3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569" t="11101" r="14097" b="1033"/>
          <a:stretch>
            <a:fillRect/>
          </a:stretch>
        </p:blipFill>
        <p:spPr>
          <a:xfrm>
            <a:off x="6141720" y="1469553"/>
            <a:ext cx="5618480" cy="353424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69983546"/>
      </p:ext>
    </p:extLst>
  </p:cSld>
  <p:clrMapOvr>
    <a:masterClrMapping/>
  </p:clrMapOvr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>
          <a:extLst>
            <a:ext uri="{FF2B5EF4-FFF2-40B4-BE49-F238E27FC236}">
              <a16:creationId xmlns:a16="http://schemas.microsoft.com/office/drawing/2014/main" id="{8B496426-DA49-BFA1-9B5D-6F99F08051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6D30B3C-89D2-D1E5-EE23-E7562D877B7D}"/>
              </a:ext>
            </a:extLst>
          </p:cNvPr>
          <p:cNvSpPr/>
          <p:nvPr/>
        </p:nvSpPr>
        <p:spPr>
          <a:xfrm>
            <a:off x="914400" y="1382486"/>
            <a:ext cx="10994571" cy="6267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9" name="Google Shape;149;p19">
            <a:extLst>
              <a:ext uri="{FF2B5EF4-FFF2-40B4-BE49-F238E27FC236}">
                <a16:creationId xmlns:a16="http://schemas.microsoft.com/office/drawing/2014/main" id="{18670431-6528-B88B-8CCF-CFC39698339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134201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Practical</a:t>
            </a:r>
            <a:endParaRPr dirty="0"/>
          </a:p>
        </p:txBody>
      </p:sp>
      <p:sp>
        <p:nvSpPr>
          <p:cNvPr id="4" name="Google Shape;150;p19">
            <a:extLst>
              <a:ext uri="{FF2B5EF4-FFF2-40B4-BE49-F238E27FC236}">
                <a16:creationId xmlns:a16="http://schemas.microsoft.com/office/drawing/2014/main" id="{41E7BD6E-034E-93BF-9D7B-95EA9B8AEADE}"/>
              </a:ext>
            </a:extLst>
          </p:cNvPr>
          <p:cNvSpPr txBox="1"/>
          <p:nvPr/>
        </p:nvSpPr>
        <p:spPr>
          <a:xfrm>
            <a:off x="1036320" y="1607111"/>
            <a:ext cx="4983480" cy="3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We now move over to Python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Please open `week_03_home.ipynb`</a:t>
            </a:r>
            <a:b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For the rest of today, you must work through a Python notebook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You have a choice of one of three options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Option 1: Beginner – For and While Loops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Option 2: Intermediate – Advanced Iteration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Option 3: Advanced – Comprehensions</a:t>
            </a: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8669BF6C-5B62-3E76-82DA-D3988D17311B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8/9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1A5CB2-5870-BA37-0F76-399B6C3C6B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569" t="11101" r="14097" b="1033"/>
          <a:stretch>
            <a:fillRect/>
          </a:stretch>
        </p:blipFill>
        <p:spPr>
          <a:xfrm>
            <a:off x="6141720" y="1469553"/>
            <a:ext cx="5618480" cy="353424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Google Shape;198;p20">
            <a:extLst>
              <a:ext uri="{FF2B5EF4-FFF2-40B4-BE49-F238E27FC236}">
                <a16:creationId xmlns:a16="http://schemas.microsoft.com/office/drawing/2014/main" id="{9998A1CD-860D-08A1-92B1-DE914C8C9A93}"/>
              </a:ext>
            </a:extLst>
          </p:cNvPr>
          <p:cNvSpPr txBox="1"/>
          <p:nvPr/>
        </p:nvSpPr>
        <p:spPr>
          <a:xfrm>
            <a:off x="6268563" y="5132458"/>
            <a:ext cx="4887117" cy="1015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Important: If you choose the intermediate or advanced options, make sure you are comfortable with the material in Beginner first!!</a:t>
            </a:r>
            <a:endParaRPr sz="1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200;p20">
            <a:extLst>
              <a:ext uri="{FF2B5EF4-FFF2-40B4-BE49-F238E27FC236}">
                <a16:creationId xmlns:a16="http://schemas.microsoft.com/office/drawing/2014/main" id="{A6E76CE4-36FB-959A-C4F9-36EAACE840C5}"/>
              </a:ext>
            </a:extLst>
          </p:cNvPr>
          <p:cNvSpPr/>
          <p:nvPr/>
        </p:nvSpPr>
        <p:spPr>
          <a:xfrm>
            <a:off x="1519644" y="4800466"/>
            <a:ext cx="4271556" cy="827448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02675869"/>
      </p:ext>
    </p:extLst>
  </p:cSld>
  <p:clrMapOvr>
    <a:masterClrMapping/>
  </p:clrMapOvr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>
          <a:extLst>
            <a:ext uri="{FF2B5EF4-FFF2-40B4-BE49-F238E27FC236}">
              <a16:creationId xmlns:a16="http://schemas.microsoft.com/office/drawing/2014/main" id="{F1B8FAAB-8D5B-5EB1-04E0-7ED47678DE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746DC41-E22F-F82D-2E6A-EA4226588A77}"/>
              </a:ext>
            </a:extLst>
          </p:cNvPr>
          <p:cNvSpPr/>
          <p:nvPr/>
        </p:nvSpPr>
        <p:spPr>
          <a:xfrm>
            <a:off x="914400" y="1382486"/>
            <a:ext cx="10994571" cy="6267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9" name="Google Shape;149;p19">
            <a:extLst>
              <a:ext uri="{FF2B5EF4-FFF2-40B4-BE49-F238E27FC236}">
                <a16:creationId xmlns:a16="http://schemas.microsoft.com/office/drawing/2014/main" id="{50498354-BE95-BCDF-0E3F-21C7923FDB3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134201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Practical</a:t>
            </a:r>
            <a:endParaRPr dirty="0"/>
          </a:p>
        </p:txBody>
      </p:sp>
      <p:sp>
        <p:nvSpPr>
          <p:cNvPr id="4" name="Google Shape;150;p19">
            <a:extLst>
              <a:ext uri="{FF2B5EF4-FFF2-40B4-BE49-F238E27FC236}">
                <a16:creationId xmlns:a16="http://schemas.microsoft.com/office/drawing/2014/main" id="{9B049EEA-4C4C-F1DD-1F3E-A93C03753719}"/>
              </a:ext>
            </a:extLst>
          </p:cNvPr>
          <p:cNvSpPr txBox="1"/>
          <p:nvPr/>
        </p:nvSpPr>
        <p:spPr>
          <a:xfrm>
            <a:off x="1036320" y="1607111"/>
            <a:ext cx="4983480" cy="3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We now move over to Python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Please open `week_03_home.ipynb`</a:t>
            </a:r>
            <a:b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For the rest of today, you must work through a Python notebook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You have a choice of one of three options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Option 1: Beginner – For and While Loops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Option 2: Intermediate – Advanced Iteration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Option 3: Advanced – Comprehensions</a:t>
            </a: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19166E04-A8AD-44E7-7005-AA7C2D61E4F0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8/9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69F309-1513-CB62-50A9-A26586A07D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569" t="11101" r="14097" b="1033"/>
          <a:stretch>
            <a:fillRect/>
          </a:stretch>
        </p:blipFill>
        <p:spPr>
          <a:xfrm>
            <a:off x="6141720" y="1469553"/>
            <a:ext cx="5618480" cy="353424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42444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F8043326-F5C7-87E5-B2B6-B4CA0943E5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15A50DE9-E4F6-55FB-26CC-EB423B6F9F9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43062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Recap: If Statements</a:t>
            </a:r>
            <a:endParaRPr dirty="0"/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BFDC1ACC-10AB-C7F8-44FD-2F7966FEDA40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3/9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054755"/>
      </p:ext>
    </p:extLst>
  </p:cSld>
  <p:clrMapOvr>
    <a:masterClrMapping/>
  </p:clrMapOvr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2" name="Google Shape;3212;p184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Next Time</a:t>
            </a:r>
            <a:endParaRPr/>
          </a:p>
        </p:txBody>
      </p:sp>
      <p:sp>
        <p:nvSpPr>
          <p:cNvPr id="3213" name="Google Shape;3213;p184"/>
          <p:cNvSpPr txBox="1"/>
          <p:nvPr/>
        </p:nvSpPr>
        <p:spPr>
          <a:xfrm>
            <a:off x="1211100" y="1761800"/>
            <a:ext cx="99447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4290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Calibri"/>
              <a:buChar char="●"/>
            </a:pPr>
            <a:r>
              <a:rPr lang="en-GB" sz="1800" dirty="0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rPr>
              <a:t>Lecture 3: Loops</a:t>
            </a:r>
            <a:br>
              <a:rPr lang="en-GB" sz="1800" dirty="0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000" dirty="0">
              <a:solidFill>
                <a:srgbClr val="D9D9D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29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Calibri"/>
              <a:buChar char="○"/>
            </a:pPr>
            <a:r>
              <a:rPr lang="en-GB" sz="1600" dirty="0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rPr>
              <a:t>Recap: Accessing </a:t>
            </a:r>
            <a:r>
              <a:rPr lang="en-GB" sz="1600" dirty="0" err="1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rPr>
              <a:t>Noteable</a:t>
            </a:r>
            <a:br>
              <a:rPr lang="en-GB" sz="1200" dirty="0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200" dirty="0">
              <a:solidFill>
                <a:srgbClr val="D9D9D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29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Calibri"/>
              <a:buChar char="○"/>
            </a:pPr>
            <a:r>
              <a:rPr lang="en-GB" sz="1600" dirty="0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rPr>
              <a:t>Recap: If Statements</a:t>
            </a:r>
            <a:br>
              <a:rPr lang="en-GB" sz="1200" dirty="0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200" dirty="0">
              <a:solidFill>
                <a:srgbClr val="D9D9D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29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Calibri"/>
              <a:buChar char="○"/>
            </a:pPr>
            <a:r>
              <a:rPr lang="en-GB" sz="1600" dirty="0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rPr>
              <a:t>For Loops</a:t>
            </a:r>
            <a:br>
              <a:rPr lang="en-GB" sz="1600" dirty="0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D9D9D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29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Calibri"/>
              <a:buChar char="○"/>
            </a:pPr>
            <a:r>
              <a:rPr lang="en-GB" sz="1600" dirty="0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rPr>
              <a:t>While Loops</a:t>
            </a:r>
            <a:br>
              <a:rPr lang="en-GB" sz="1200" dirty="0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200" dirty="0">
              <a:solidFill>
                <a:srgbClr val="D9D9D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29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Calibri"/>
              <a:buChar char="○"/>
            </a:pPr>
            <a:r>
              <a:rPr lang="en-GB" sz="1600" dirty="0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rPr>
              <a:t>Practical</a:t>
            </a:r>
            <a:br>
              <a:rPr lang="en-GB" sz="1800" dirty="0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 b="1" dirty="0">
              <a:solidFill>
                <a:srgbClr val="3D85C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1800"/>
              <a:buFont typeface="Calibri"/>
              <a:buChar char="●"/>
            </a:pPr>
            <a:r>
              <a:rPr lang="en-GB" sz="18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Lecture 4: Functions</a:t>
            </a:r>
            <a:br>
              <a:rPr lang="en-GB" sz="18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8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sz="1600" b="1" dirty="0">
              <a:solidFill>
                <a:srgbClr val="3D85C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1600"/>
              <a:buFont typeface="Calibri"/>
              <a:buChar char="○"/>
            </a:pPr>
            <a:r>
              <a:rPr lang="en-GB" sz="16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Recap: For and While Loops</a:t>
            </a:r>
            <a:br>
              <a:rPr lang="en-GB" sz="16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000" b="1" dirty="0">
              <a:solidFill>
                <a:srgbClr val="3D85C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1600"/>
              <a:buFont typeface="Calibri"/>
              <a:buChar char="○"/>
            </a:pPr>
            <a:r>
              <a:rPr lang="en-GB" sz="16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Functions</a:t>
            </a:r>
            <a:br>
              <a:rPr lang="en-GB" sz="16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000" b="1" dirty="0">
              <a:solidFill>
                <a:srgbClr val="3D85C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1600"/>
              <a:buFont typeface="Calibri"/>
              <a:buChar char="○"/>
            </a:pPr>
            <a:r>
              <a:rPr lang="en-GB" sz="16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Inputs and Outputs</a:t>
            </a:r>
            <a:br>
              <a:rPr lang="en-GB" sz="16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000" b="1" dirty="0">
              <a:solidFill>
                <a:srgbClr val="3D85C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1600"/>
              <a:buFont typeface="Calibri"/>
              <a:buChar char="○"/>
            </a:pPr>
            <a:r>
              <a:rPr lang="en-GB" sz="16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Practical</a:t>
            </a:r>
            <a:br>
              <a:rPr lang="en-GB" sz="16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600" b="1" dirty="0">
              <a:solidFill>
                <a:srgbClr val="3D85C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186F060B-22CF-5D76-9B92-2F8E9A616F7A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9/9</a:t>
            </a:r>
            <a:endParaRPr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A07E95C7-8871-A16B-31E7-471C592DEE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72B22833-3654-62B7-2909-D5058681FCE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43062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Recap: If Statements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7C3BC701-B867-14CD-6721-9F2CF9D44100}"/>
              </a:ext>
            </a:extLst>
          </p:cNvPr>
          <p:cNvSpPr txBox="1"/>
          <p:nvPr/>
        </p:nvSpPr>
        <p:spPr>
          <a:xfrm>
            <a:off x="1203929" y="1759174"/>
            <a:ext cx="5501672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Last week, we looked at the </a:t>
            </a: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if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statement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1600" lvl="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</a:pPr>
            <a:endParaRPr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33AC4AAF-C708-6AE0-5EE9-94BF9EACEB2C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3/9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964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CD93F071-1061-494D-6D3A-72258255B2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DE9CAB5B-511A-2127-F576-B02884E8CE4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43062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Recap: If Statements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C7A6775C-AC6B-59C5-A2A3-1D1EACB985AF}"/>
              </a:ext>
            </a:extLst>
          </p:cNvPr>
          <p:cNvSpPr txBox="1"/>
          <p:nvPr/>
        </p:nvSpPr>
        <p:spPr>
          <a:xfrm>
            <a:off x="1203929" y="1759174"/>
            <a:ext cx="5501672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Last week, we looked at the </a:t>
            </a: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if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statement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if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statements allow us run code </a:t>
            </a: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only when a specific condition is true</a:t>
            </a:r>
            <a:b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96689676-2471-6B91-C2B5-E607F06638C9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3/9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9490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7FAE76BA-D28F-FFD5-75E7-1D2136487F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BA8F271B-C69E-F6BC-BB0C-5611CCD4166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43062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Recap: If Statements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3C07DBCC-E12A-2813-F9D7-60F1C6E3C8F2}"/>
              </a:ext>
            </a:extLst>
          </p:cNvPr>
          <p:cNvSpPr txBox="1"/>
          <p:nvPr/>
        </p:nvSpPr>
        <p:spPr>
          <a:xfrm>
            <a:off x="1203929" y="1759174"/>
            <a:ext cx="5501672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Last week, we looked at the </a:t>
            </a: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if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statement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if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statements allow us run code </a:t>
            </a: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only when a specific condition is true</a:t>
            </a:r>
            <a:b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C7C5D8C8-B936-1B3E-99E8-983DCE19D9E7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3/9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92CE1F-FD7E-3BD9-CF71-FA969265131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97482" y="2412317"/>
            <a:ext cx="3980119" cy="295848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1D90361-FD01-0D4D-4BEC-A5622DA96BE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95659" y="2502568"/>
            <a:ext cx="3783763" cy="281862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09190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B3CB9446-F863-9A7D-10F2-06AF293A81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400BEE14-0AF5-FE7B-F043-2AE197ACA3F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43062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Recap: If Statements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4CBEBBBA-38B5-A375-4864-119A502FA282}"/>
              </a:ext>
            </a:extLst>
          </p:cNvPr>
          <p:cNvSpPr txBox="1"/>
          <p:nvPr/>
        </p:nvSpPr>
        <p:spPr>
          <a:xfrm>
            <a:off x="1203929" y="1759174"/>
            <a:ext cx="5501672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Last week, we looked at the </a:t>
            </a: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if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statement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if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statements allow us run code </a:t>
            </a: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only when a specific condition is true</a:t>
            </a:r>
            <a:b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C60E4C4C-8C5F-1A41-EE50-A8016D95BE9D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3/9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DC1A71-0D01-6796-B49D-DBCBED340BA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97482" y="2412317"/>
            <a:ext cx="3980119" cy="295848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31B07E2-A705-B5E7-2F53-D7E32B225BA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95659" y="3012707"/>
            <a:ext cx="3783763" cy="230848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54192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B47D22C2-A574-6D60-A6BB-341261DBEE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1E3E29F8-3286-18C8-E1F8-B70B531A625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43062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Recap: If Statements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1B5DC197-EEB0-771E-3FE3-8F34DF391A97}"/>
              </a:ext>
            </a:extLst>
          </p:cNvPr>
          <p:cNvSpPr txBox="1"/>
          <p:nvPr/>
        </p:nvSpPr>
        <p:spPr>
          <a:xfrm>
            <a:off x="1203929" y="1759174"/>
            <a:ext cx="5501672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Last week, we looked at the </a:t>
            </a: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if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statement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if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statements allow us run code </a:t>
            </a: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only when a specific condition is true</a:t>
            </a:r>
            <a:b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ED50C330-A64D-329A-4BE5-2C82EADD7833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3/9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8F1027-B2D4-BA1A-5365-CB06DE09121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97482" y="2412317"/>
            <a:ext cx="3980119" cy="295848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13CADE0-0402-EFD4-2FC3-4E19958FDF6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95659" y="3503596"/>
            <a:ext cx="3783763" cy="18176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17913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0FF35E30-5F46-0DE5-3615-E94014AD6A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B199ABFD-11FC-3E1B-528D-3BFDC9F9C98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43062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Recap: If Statements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A3309332-F56F-165B-8EBE-2358FA8454FC}"/>
              </a:ext>
            </a:extLst>
          </p:cNvPr>
          <p:cNvSpPr txBox="1"/>
          <p:nvPr/>
        </p:nvSpPr>
        <p:spPr>
          <a:xfrm>
            <a:off x="1203929" y="1759174"/>
            <a:ext cx="5501672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Last week, we looked at the </a:t>
            </a: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if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statement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if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statements allow us run code </a:t>
            </a: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only when a specific condition is true</a:t>
            </a:r>
            <a:b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196B612D-3DB4-664F-AC11-9AEC2A5FC38D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3/9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61E42D-D756-E8DF-00CA-E44B245FC55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97482" y="2412317"/>
            <a:ext cx="3980119" cy="295848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02034AF-B2C9-E87E-4B47-B4C39066023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95659" y="3878982"/>
            <a:ext cx="3783763" cy="144221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5403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1">
          <a:extLst>
            <a:ext uri="{FF2B5EF4-FFF2-40B4-BE49-F238E27FC236}">
              <a16:creationId xmlns:a16="http://schemas.microsoft.com/office/drawing/2014/main" id="{5BDA6119-C236-8F1A-8067-31B8A4C409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2" name="Google Shape;3212;p184">
            <a:extLst>
              <a:ext uri="{FF2B5EF4-FFF2-40B4-BE49-F238E27FC236}">
                <a16:creationId xmlns:a16="http://schemas.microsoft.com/office/drawing/2014/main" id="{A158C5EA-E277-C9D4-04D1-882B3689822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Today’s Lecture</a:t>
            </a:r>
            <a:endParaRPr dirty="0"/>
          </a:p>
        </p:txBody>
      </p:sp>
      <p:sp>
        <p:nvSpPr>
          <p:cNvPr id="3213" name="Google Shape;3213;p184">
            <a:extLst>
              <a:ext uri="{FF2B5EF4-FFF2-40B4-BE49-F238E27FC236}">
                <a16:creationId xmlns:a16="http://schemas.microsoft.com/office/drawing/2014/main" id="{9A0C7B94-FBEE-DC05-ED0B-0B6F70B594DA}"/>
              </a:ext>
            </a:extLst>
          </p:cNvPr>
          <p:cNvSpPr txBox="1"/>
          <p:nvPr/>
        </p:nvSpPr>
        <p:spPr>
          <a:xfrm>
            <a:off x="1211100" y="1800300"/>
            <a:ext cx="99447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42900">
              <a:lnSpc>
                <a:spcPct val="90000"/>
              </a:lnSpc>
              <a:buClr>
                <a:srgbClr val="3D85C6"/>
              </a:buClr>
              <a:buSzPts val="1800"/>
              <a:buFont typeface="Calibri"/>
              <a:buChar char="●"/>
            </a:pPr>
            <a:r>
              <a:rPr lang="en-GB" sz="18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Lecture 3: Loops</a:t>
            </a:r>
            <a:br>
              <a:rPr lang="en-GB" sz="18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8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sz="1600" b="1" dirty="0">
              <a:solidFill>
                <a:srgbClr val="3D85C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5933C9F1-84E8-32BC-6755-3EA095DB95B5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1/9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6111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4F95B89F-0151-1C24-1582-81244EDB77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79F5303D-EF6F-F53A-F525-861500894E3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43062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Recap: If Statements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054D3DF8-8292-19F8-5948-432A98324211}"/>
              </a:ext>
            </a:extLst>
          </p:cNvPr>
          <p:cNvSpPr txBox="1"/>
          <p:nvPr/>
        </p:nvSpPr>
        <p:spPr>
          <a:xfrm>
            <a:off x="1203929" y="1759174"/>
            <a:ext cx="5501672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Last week, we looked at the </a:t>
            </a: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if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statement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if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statements allow us run code </a:t>
            </a: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only when a specific condition is true</a:t>
            </a:r>
            <a:b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b="1" i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We can add </a:t>
            </a:r>
            <a:r>
              <a:rPr lang="en-GB" sz="1600" b="1" i="1" dirty="0" err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elif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else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statements to give us finer control over when code is executed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29B4DE48-3F41-FE68-965B-B64EE7CC4E31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3/9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8EBA69-A09A-8689-DD58-E05BA3649C5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97482" y="2412317"/>
            <a:ext cx="3980119" cy="295848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6CA306F-67FC-6992-9F4E-0813C45F8A8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95659" y="3927108"/>
            <a:ext cx="3783763" cy="139408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03040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2E99566D-1F68-2A42-77F1-E02AF6D0E7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01739355-4A27-1E4A-571D-93564917B26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43062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Recap: If Statements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F1318D40-32B5-AB52-8D9A-0FAAB564595B}"/>
              </a:ext>
            </a:extLst>
          </p:cNvPr>
          <p:cNvSpPr txBox="1"/>
          <p:nvPr/>
        </p:nvSpPr>
        <p:spPr>
          <a:xfrm>
            <a:off x="1203929" y="1759174"/>
            <a:ext cx="5501672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Last week, we looked at the </a:t>
            </a: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if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statement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if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statements allow us run code </a:t>
            </a: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only when a specific condition is true</a:t>
            </a:r>
            <a:b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b="1" i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We can add </a:t>
            </a:r>
            <a:r>
              <a:rPr lang="en-GB" sz="1600" b="1" i="1" dirty="0" err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elif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else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statements to give us finer control over when code is executed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 </a:t>
            </a:r>
            <a:r>
              <a:rPr lang="en-GB" sz="1600" b="1" i="1" dirty="0" err="1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elif</a:t>
            </a:r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runs if it’s Boolean is True and all previous clauses (</a:t>
            </a:r>
            <a:r>
              <a:rPr lang="en-GB" sz="1600" b="1" i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</a:t>
            </a:r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 and </a:t>
            </a:r>
            <a:r>
              <a:rPr lang="en-GB" sz="1600" b="1" i="1" dirty="0" err="1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elif</a:t>
            </a:r>
            <a:r>
              <a:rPr lang="en-GB" sz="16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did not execute</a:t>
            </a:r>
            <a:b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1600" lvl="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</a:pPr>
            <a:endParaRPr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20781A76-B7C9-B0AF-7204-B9A3D29609AA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3/9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3985E5-DF0D-A235-6A40-894F3F0C1D8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97482" y="2412317"/>
            <a:ext cx="3980119" cy="295848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325BE81-DDC1-6586-4F7F-AF5A6BC1897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95659" y="3927108"/>
            <a:ext cx="3783763" cy="139408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38951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CACB78B5-8DDE-0C0A-9066-A7BF7CC966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F9E20A0C-DBBC-0329-F055-443D1C00D2A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43062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Recap: If Statements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B6F0CCFE-D3A1-69F0-853B-7500A99A7FA7}"/>
              </a:ext>
            </a:extLst>
          </p:cNvPr>
          <p:cNvSpPr txBox="1"/>
          <p:nvPr/>
        </p:nvSpPr>
        <p:spPr>
          <a:xfrm>
            <a:off x="1203929" y="1759174"/>
            <a:ext cx="5501672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Last week, we looked at the </a:t>
            </a: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if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statement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if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statements allow us run code </a:t>
            </a: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only when a specific condition is true</a:t>
            </a:r>
            <a:b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b="1" i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We can add </a:t>
            </a:r>
            <a:r>
              <a:rPr lang="en-GB" sz="1600" b="1" i="1" dirty="0" err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elif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else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statements to give us finer control over when code is executed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 </a:t>
            </a:r>
            <a:r>
              <a:rPr lang="en-GB" sz="1600" b="1" i="1" dirty="0" err="1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elif</a:t>
            </a:r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runs if it’s Boolean is True and all previous clauses (</a:t>
            </a:r>
            <a:r>
              <a:rPr lang="en-GB" sz="1600" b="1" i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</a:t>
            </a:r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 and </a:t>
            </a:r>
            <a:r>
              <a:rPr lang="en-GB" sz="1600" b="1" i="1" dirty="0" err="1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elif</a:t>
            </a:r>
            <a:r>
              <a:rPr lang="en-GB" sz="16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did not execute</a:t>
            </a:r>
            <a:b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1600" lvl="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</a:pPr>
            <a:endParaRPr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C3E982EE-942E-5BAA-F0E5-AA1B87BAC403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3/9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27A51B-D041-CE0C-407A-C7E533C4A06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97482" y="2412317"/>
            <a:ext cx="3980119" cy="295848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30031C1-4C6D-82C0-555A-90A79645608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95659" y="4196615"/>
            <a:ext cx="3783763" cy="112458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00202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905BBA14-383D-6A47-8FEA-887A3DAEE4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77972E3E-4810-5456-4685-AF4BBD8B264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43062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Recap: If Statements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FE5C2E46-B12C-491A-7163-201406699319}"/>
              </a:ext>
            </a:extLst>
          </p:cNvPr>
          <p:cNvSpPr txBox="1"/>
          <p:nvPr/>
        </p:nvSpPr>
        <p:spPr>
          <a:xfrm>
            <a:off x="1203929" y="1759174"/>
            <a:ext cx="5501672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Last week, we looked at the </a:t>
            </a: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if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statement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if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statements allow us run code </a:t>
            </a: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only when a specific condition is true</a:t>
            </a:r>
            <a:b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b="1" i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We can add </a:t>
            </a:r>
            <a:r>
              <a:rPr lang="en-GB" sz="1600" b="1" i="1" dirty="0" err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elif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else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statements to give us finer control over when code is executed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 </a:t>
            </a:r>
            <a:r>
              <a:rPr lang="en-GB" sz="1600" b="1" i="1" dirty="0" err="1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elif</a:t>
            </a:r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runs if it’s Boolean is True and all previous clauses (</a:t>
            </a:r>
            <a:r>
              <a:rPr lang="en-GB" sz="1600" b="1" i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</a:t>
            </a:r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 and </a:t>
            </a:r>
            <a:r>
              <a:rPr lang="en-GB" sz="1600" b="1" i="1" dirty="0" err="1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elif</a:t>
            </a:r>
            <a:r>
              <a:rPr lang="en-GB" sz="16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did not execute</a:t>
            </a:r>
            <a:b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1600" lvl="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</a:pPr>
            <a:endParaRPr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F5255CBE-DF89-CB52-3F81-E2FDD59E624E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3/9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E94FE1-2F62-8B09-C69F-9E4E4301100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97482" y="2412317"/>
            <a:ext cx="3980119" cy="295848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4EF13C-7E4B-D44F-8DC9-76E3097D117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95659" y="4620126"/>
            <a:ext cx="3783763" cy="70107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70917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E3C0DE00-1A42-7C34-7C8F-A6A58FDD8B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8774D571-8522-1C0D-BD83-FD8EEB4FAA9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43062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Recap: If Statements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CDCB9B5A-1FC4-CF9F-4CA1-9398E7C48BB7}"/>
              </a:ext>
            </a:extLst>
          </p:cNvPr>
          <p:cNvSpPr txBox="1"/>
          <p:nvPr/>
        </p:nvSpPr>
        <p:spPr>
          <a:xfrm>
            <a:off x="1203929" y="1759174"/>
            <a:ext cx="5501672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Last week, we looked at the </a:t>
            </a: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if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statement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if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statements allow us run code </a:t>
            </a: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only when a specific condition is true</a:t>
            </a:r>
            <a:b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b="1" i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We can add </a:t>
            </a:r>
            <a:r>
              <a:rPr lang="en-GB" sz="1600" b="1" i="1" dirty="0" err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elif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else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statements to give us finer control over when code is executed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 </a:t>
            </a:r>
            <a:r>
              <a:rPr lang="en-GB" sz="1600" b="1" i="1" dirty="0" err="1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elif</a:t>
            </a:r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runs if it’s Boolean is True and all previous clauses (</a:t>
            </a:r>
            <a:r>
              <a:rPr lang="en-GB" sz="1600" b="1" i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</a:t>
            </a:r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 and </a:t>
            </a:r>
            <a:r>
              <a:rPr lang="en-GB" sz="1600" b="1" i="1" dirty="0" err="1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elif</a:t>
            </a:r>
            <a:r>
              <a:rPr lang="en-GB" sz="16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did not execute</a:t>
            </a:r>
            <a:b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GB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An</a:t>
            </a:r>
            <a:r>
              <a:rPr lang="en-GB" sz="1600" b="1" i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else </a:t>
            </a:r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runs if all other clauses did not execute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1600" lvl="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</a:pPr>
            <a:endParaRPr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46D20A57-D022-C3FC-1830-B13BD9F199EC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3/9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913AEF-494F-340A-80E9-30F8638C88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97482" y="2412317"/>
            <a:ext cx="3980119" cy="295848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72CC6BA-9A72-04E2-A5C7-BF9039FADF3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95659" y="4640144"/>
            <a:ext cx="3783763" cy="68105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07426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69C810D4-AEA1-CFDD-4087-47CD4C7F3B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1E6EC8A1-CBCC-7FF6-4C70-1D502E87622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43062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Recap: If Statements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3BACDBF3-1406-C4F0-FA99-F624366E5283}"/>
              </a:ext>
            </a:extLst>
          </p:cNvPr>
          <p:cNvSpPr txBox="1"/>
          <p:nvPr/>
        </p:nvSpPr>
        <p:spPr>
          <a:xfrm>
            <a:off x="1203929" y="1759174"/>
            <a:ext cx="5501672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Last week, we looked at the </a:t>
            </a: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if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statement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if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statements allow us run code </a:t>
            </a: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only when a specific condition is true</a:t>
            </a:r>
            <a:b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b="1" i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We can add </a:t>
            </a:r>
            <a:r>
              <a:rPr lang="en-GB" sz="1600" b="1" i="1" dirty="0" err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elif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else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statements to give us finer control over when code is executed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 </a:t>
            </a:r>
            <a:r>
              <a:rPr lang="en-GB" sz="1600" b="1" i="1" dirty="0" err="1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elif</a:t>
            </a:r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runs if it’s Boolean is True and all previous clauses (</a:t>
            </a:r>
            <a:r>
              <a:rPr lang="en-GB" sz="1600" b="1" i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</a:t>
            </a:r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 and </a:t>
            </a:r>
            <a:r>
              <a:rPr lang="en-GB" sz="1600" b="1" i="1" dirty="0" err="1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elif</a:t>
            </a:r>
            <a:r>
              <a:rPr lang="en-GB" sz="16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did not execute</a:t>
            </a:r>
            <a:b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GB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An</a:t>
            </a:r>
            <a:r>
              <a:rPr lang="en-GB" sz="1600" b="1" i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else </a:t>
            </a:r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runs if all other clauses did not execute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1600" lvl="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</a:pPr>
            <a:endParaRPr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E86508BE-C58B-BECD-F5E9-5DC14488ECC4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3/9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302EF5-9067-7C35-174F-6645A1740D8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97482" y="2412317"/>
            <a:ext cx="3980119" cy="295848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105B76-A11C-43E5-A8B8-8C92BC71A86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95659" y="4918509"/>
            <a:ext cx="3783763" cy="40268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00264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1FF36B66-6EB9-356E-1046-3AD979C4DF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BBF9D8C8-04B0-F7D1-06AF-53C65F4EA6B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43062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Recap: If Statements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A0E606E8-A785-4C3B-0E43-3424C0D37E34}"/>
              </a:ext>
            </a:extLst>
          </p:cNvPr>
          <p:cNvSpPr txBox="1"/>
          <p:nvPr/>
        </p:nvSpPr>
        <p:spPr>
          <a:xfrm>
            <a:off x="1203929" y="1759174"/>
            <a:ext cx="5501672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Last week, we looked at the </a:t>
            </a: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if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statement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if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statements allow us run code </a:t>
            </a: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only when a specific condition is true</a:t>
            </a:r>
            <a:b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b="1" i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We can add </a:t>
            </a:r>
            <a:r>
              <a:rPr lang="en-GB" sz="1600" b="1" i="1" dirty="0" err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elif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else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statements to give us finer control over when code is executed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 </a:t>
            </a:r>
            <a:r>
              <a:rPr lang="en-GB" sz="1600" b="1" i="1" dirty="0" err="1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elif</a:t>
            </a:r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runs if it’s Boolean is True and all previous clauses (</a:t>
            </a:r>
            <a:r>
              <a:rPr lang="en-GB" sz="1600" b="1" i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</a:t>
            </a:r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 and </a:t>
            </a:r>
            <a:r>
              <a:rPr lang="en-GB" sz="1600" b="1" i="1" dirty="0" err="1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elif</a:t>
            </a:r>
            <a:r>
              <a:rPr lang="en-GB" sz="16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did not execute</a:t>
            </a:r>
            <a:b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GB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An</a:t>
            </a:r>
            <a:r>
              <a:rPr lang="en-GB" sz="1600" b="1" i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else </a:t>
            </a:r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runs if all other clauses did not execute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1600" lvl="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</a:pPr>
            <a:endParaRPr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5CA7D2E0-E3D6-C684-B6B4-E05AB1265930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3/9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6CA2E8-A034-B9B3-AAF8-4050B1EE21E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97482" y="2412317"/>
            <a:ext cx="3980119" cy="295848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691617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C6668AD5-D770-96A4-3477-7383B22D05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2BC7B4AE-CFA7-0DB7-285A-A43EF350A03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43062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Recap: If Statements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EA96E482-A4F1-07CA-8637-E58C445D4B2F}"/>
              </a:ext>
            </a:extLst>
          </p:cNvPr>
          <p:cNvSpPr txBox="1"/>
          <p:nvPr/>
        </p:nvSpPr>
        <p:spPr>
          <a:xfrm>
            <a:off x="1203929" y="1759174"/>
            <a:ext cx="5501672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Last week, we looked at the </a:t>
            </a: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if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statement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if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statements allow us run code </a:t>
            </a: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only when a specific condition is true</a:t>
            </a:r>
            <a:b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b="1" i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We can add </a:t>
            </a:r>
            <a:r>
              <a:rPr lang="en-GB" sz="1600" b="1" i="1" dirty="0" err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elif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else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statements to give us finer control over when code is executed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 </a:t>
            </a:r>
            <a:r>
              <a:rPr lang="en-GB" sz="1600" b="1" i="1" dirty="0" err="1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elif</a:t>
            </a:r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runs if it’s Boolean is True and all previous clauses (</a:t>
            </a:r>
            <a:r>
              <a:rPr lang="en-GB" sz="1600" b="1" i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</a:t>
            </a:r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 and </a:t>
            </a:r>
            <a:r>
              <a:rPr lang="en-GB" sz="1600" b="1" i="1" dirty="0" err="1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elif</a:t>
            </a:r>
            <a:r>
              <a:rPr lang="en-GB" sz="16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did not execute</a:t>
            </a:r>
            <a:b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GB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An</a:t>
            </a:r>
            <a:r>
              <a:rPr lang="en-GB" sz="1600" b="1" i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else </a:t>
            </a:r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runs if all other clauses did not execute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Today, we will look at another feature of Python that gives us finer control over our code - </a:t>
            </a: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loops</a:t>
            </a:r>
            <a:b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b="1" i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1600" lvl="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</a:pPr>
            <a:endParaRPr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F728E1B5-80C9-1696-FA1A-AEE8A4AAD823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3/9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A88205-32F4-CE76-6AD4-02026A62924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97482" y="2412317"/>
            <a:ext cx="3980119" cy="295848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330910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8411A611-CEE2-517B-EB0C-694F13E2CC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1E8AC5-5275-3494-2891-A96E052E6FD6}"/>
              </a:ext>
            </a:extLst>
          </p:cNvPr>
          <p:cNvSpPr/>
          <p:nvPr/>
        </p:nvSpPr>
        <p:spPr>
          <a:xfrm>
            <a:off x="489858" y="1273629"/>
            <a:ext cx="11332028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167D1FA7-035A-C25F-A66E-A1DDD899D17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-301224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Motivation</a:t>
            </a:r>
            <a:endParaRPr dirty="0"/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E19689C2-0538-F2AC-ABEA-BD74EDA0DF66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4/9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092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4D9D9971-91D7-2465-A079-94847DD20B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C5A007F-7403-0C7D-EB2D-6FCBFAF6F8D0}"/>
              </a:ext>
            </a:extLst>
          </p:cNvPr>
          <p:cNvSpPr/>
          <p:nvPr/>
        </p:nvSpPr>
        <p:spPr>
          <a:xfrm>
            <a:off x="489858" y="1273629"/>
            <a:ext cx="11332028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AE869E83-7964-EA57-A607-0C3B3934CA7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-301224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Motivation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F695566F-B702-7428-02DE-F4FCA76E9E29}"/>
              </a:ext>
            </a:extLst>
          </p:cNvPr>
          <p:cNvSpPr txBox="1"/>
          <p:nvPr/>
        </p:nvSpPr>
        <p:spPr>
          <a:xfrm>
            <a:off x="1203929" y="1149571"/>
            <a:ext cx="5131557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Suppose we want to do a very </a:t>
            </a: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repetitive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computation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A296F7FE-2B4F-E7EB-D0EC-DF4CA5E22592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4/9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7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1">
          <a:extLst>
            <a:ext uri="{FF2B5EF4-FFF2-40B4-BE49-F238E27FC236}">
              <a16:creationId xmlns:a16="http://schemas.microsoft.com/office/drawing/2014/main" id="{C1D6CEC3-2A31-BFA2-92A5-5A9BAE694E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2" name="Google Shape;3212;p184">
            <a:extLst>
              <a:ext uri="{FF2B5EF4-FFF2-40B4-BE49-F238E27FC236}">
                <a16:creationId xmlns:a16="http://schemas.microsoft.com/office/drawing/2014/main" id="{392C73A8-A11A-FF3A-465B-65BDD50AB1B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Today’s Lecture</a:t>
            </a:r>
            <a:endParaRPr dirty="0"/>
          </a:p>
        </p:txBody>
      </p:sp>
      <p:sp>
        <p:nvSpPr>
          <p:cNvPr id="3213" name="Google Shape;3213;p184">
            <a:extLst>
              <a:ext uri="{FF2B5EF4-FFF2-40B4-BE49-F238E27FC236}">
                <a16:creationId xmlns:a16="http://schemas.microsoft.com/office/drawing/2014/main" id="{22C71F4A-A798-B690-ED7A-A9E21CF1213F}"/>
              </a:ext>
            </a:extLst>
          </p:cNvPr>
          <p:cNvSpPr txBox="1"/>
          <p:nvPr/>
        </p:nvSpPr>
        <p:spPr>
          <a:xfrm>
            <a:off x="1211100" y="1800300"/>
            <a:ext cx="99447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42900">
              <a:lnSpc>
                <a:spcPct val="90000"/>
              </a:lnSpc>
              <a:buClr>
                <a:srgbClr val="3D85C6"/>
              </a:buClr>
              <a:buSzPts val="1800"/>
              <a:buFont typeface="Calibri"/>
              <a:buChar char="●"/>
            </a:pPr>
            <a:r>
              <a:rPr lang="en-GB" sz="18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Lecture 3: Loops</a:t>
            </a:r>
            <a:br>
              <a:rPr lang="en-GB" sz="18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8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lang="en-GB" sz="1600" b="1" dirty="0">
              <a:solidFill>
                <a:srgbClr val="3D85C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1600"/>
              <a:buFont typeface="Calibri"/>
              <a:buChar char="○"/>
            </a:pPr>
            <a:r>
              <a:rPr lang="en-GB" sz="16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Recap: Accessing </a:t>
            </a:r>
            <a:r>
              <a:rPr lang="en-GB" sz="1600" b="1" dirty="0" err="1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Noteable</a:t>
            </a:r>
            <a:br>
              <a:rPr lang="en-GB" sz="16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600" b="1" dirty="0">
              <a:solidFill>
                <a:srgbClr val="3D85C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34ADCC30-F6AB-A6CF-0581-C80439004CAD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1/9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0966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2077868B-2B91-BA72-D214-BC069D9D28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84C2C5C-4DA7-9566-4098-8A2C0414F446}"/>
              </a:ext>
            </a:extLst>
          </p:cNvPr>
          <p:cNvSpPr/>
          <p:nvPr/>
        </p:nvSpPr>
        <p:spPr>
          <a:xfrm>
            <a:off x="489858" y="1273629"/>
            <a:ext cx="11332028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4C5F48F4-5F9F-69D4-3283-4B06E73B33C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-301224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Motivation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CD145EFC-DB66-EBB9-99B0-38D8A399D398}"/>
              </a:ext>
            </a:extLst>
          </p:cNvPr>
          <p:cNvSpPr txBox="1"/>
          <p:nvPr/>
        </p:nvSpPr>
        <p:spPr>
          <a:xfrm>
            <a:off x="1203929" y="1149571"/>
            <a:ext cx="5131557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Suppose we want to do a very </a:t>
            </a: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repetitive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computation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instance, suppose we want to </a:t>
            </a:r>
            <a:r>
              <a:rPr lang="en-GB" sz="1600" b="1" i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print </a:t>
            </a:r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square of each item in this </a:t>
            </a:r>
            <a:r>
              <a:rPr lang="en-GB" sz="1600" b="1" i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list</a:t>
            </a:r>
          </a:p>
          <a:p>
            <a:pPr marL="101600" lvl="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</a:pPr>
            <a:endParaRPr lang="en-GB" sz="1600" b="1" i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1600" lvl="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</a:pPr>
            <a:endParaRPr lang="en-GB" sz="1600" b="1" i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1600" lvl="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</a:pPr>
            <a:endParaRPr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C4B7B554-99E5-0185-63CE-5B676D29DC52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4/9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3928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A05363AA-A910-5B84-E956-8C5B525113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EBA891D-4D49-5E63-8148-720C159BF73F}"/>
              </a:ext>
            </a:extLst>
          </p:cNvPr>
          <p:cNvSpPr/>
          <p:nvPr/>
        </p:nvSpPr>
        <p:spPr>
          <a:xfrm>
            <a:off x="489858" y="1273629"/>
            <a:ext cx="11332028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30C3B5A8-53FF-7555-A1B1-8A8F39DDB65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-301224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Motivation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79E31233-E2F7-08D8-D1ED-D6DED38513F0}"/>
              </a:ext>
            </a:extLst>
          </p:cNvPr>
          <p:cNvSpPr txBox="1"/>
          <p:nvPr/>
        </p:nvSpPr>
        <p:spPr>
          <a:xfrm>
            <a:off x="1203929" y="1149571"/>
            <a:ext cx="5131557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Suppose we want to do a very </a:t>
            </a: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repetitive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computation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instance, suppose we want to </a:t>
            </a:r>
            <a:r>
              <a:rPr lang="en-GB" sz="1600" b="1" i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print </a:t>
            </a:r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square of each item in this </a:t>
            </a:r>
            <a:r>
              <a:rPr lang="en-GB" sz="1600" b="1" i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list</a:t>
            </a:r>
          </a:p>
          <a:p>
            <a:pPr marL="101600" lvl="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</a:pPr>
            <a:endParaRPr lang="en-GB" sz="1600" b="1" i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1600" lvl="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</a:pPr>
            <a:endParaRPr lang="en-GB" sz="1600" b="1" i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1600" lvl="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</a:pPr>
            <a:endParaRPr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6817A859-C3B3-0A2C-437E-6F53A888F1FD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4/9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454DD3-605D-3465-1B7A-3B6961B7E2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51314" y="2579911"/>
            <a:ext cx="3277664" cy="39021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522631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00437BFC-7A2F-F4E0-AF91-4AB0E45308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5AD4BB2-2FAF-8CDC-966B-9C09B6E1112B}"/>
              </a:ext>
            </a:extLst>
          </p:cNvPr>
          <p:cNvSpPr/>
          <p:nvPr/>
        </p:nvSpPr>
        <p:spPr>
          <a:xfrm>
            <a:off x="489858" y="1273629"/>
            <a:ext cx="11332028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F3106FD5-480E-3A05-A33C-9EEDA0B3693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-301224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Motivation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E3886292-9E06-3C58-52E1-B64C0B2F3348}"/>
              </a:ext>
            </a:extLst>
          </p:cNvPr>
          <p:cNvSpPr txBox="1"/>
          <p:nvPr/>
        </p:nvSpPr>
        <p:spPr>
          <a:xfrm>
            <a:off x="1203929" y="1149571"/>
            <a:ext cx="5131557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Suppose we want to do a very </a:t>
            </a: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repetitive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computation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instance, suppose we want to </a:t>
            </a:r>
            <a:r>
              <a:rPr lang="en-GB" sz="1600" b="1" i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print </a:t>
            </a:r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square of each item in this </a:t>
            </a:r>
            <a:r>
              <a:rPr lang="en-GB" sz="1600" b="1" i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list</a:t>
            </a:r>
          </a:p>
          <a:p>
            <a:pPr marL="101600" lvl="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</a:pPr>
            <a:endParaRPr lang="en-GB" sz="1600" b="1" i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1600" lvl="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</a:pPr>
            <a:endParaRPr lang="en-GB" sz="1600" b="1" i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We could just write something like this…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1600" lvl="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</a:pP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1600" lvl="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</a:pPr>
            <a:endParaRPr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36FA3FF4-9219-92C9-0CE9-8ACFC091F2C7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4/9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0BEDEA-D3A4-B8A9-1B82-B3D17F3FD5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51314" y="2579911"/>
            <a:ext cx="3277664" cy="39021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1575335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EA434D20-AF08-9BA7-0985-EB0E9A4FA1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39E352D-B0C3-D25F-964B-22888D4D71C2}"/>
              </a:ext>
            </a:extLst>
          </p:cNvPr>
          <p:cNvSpPr/>
          <p:nvPr/>
        </p:nvSpPr>
        <p:spPr>
          <a:xfrm>
            <a:off x="489858" y="1273629"/>
            <a:ext cx="11332028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88B658B0-B210-56CA-6A30-5120B3022F5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-301224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Motivation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81BF14E1-8F18-71F5-673F-E05CAF4B96D8}"/>
              </a:ext>
            </a:extLst>
          </p:cNvPr>
          <p:cNvSpPr txBox="1"/>
          <p:nvPr/>
        </p:nvSpPr>
        <p:spPr>
          <a:xfrm>
            <a:off x="1203929" y="1149571"/>
            <a:ext cx="5131557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Suppose we want to do a very </a:t>
            </a: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repetitive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computation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instance, suppose we want to </a:t>
            </a:r>
            <a:r>
              <a:rPr lang="en-GB" sz="1600" b="1" i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print </a:t>
            </a:r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square of each item in this </a:t>
            </a:r>
            <a:r>
              <a:rPr lang="en-GB" sz="1600" b="1" i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list</a:t>
            </a:r>
          </a:p>
          <a:p>
            <a:pPr marL="101600" lvl="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</a:pPr>
            <a:endParaRPr lang="en-GB" sz="1600" b="1" i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1600" lvl="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</a:pPr>
            <a:endParaRPr lang="en-GB" sz="1600" b="1" i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We could just write something like this…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1600" lvl="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</a:pP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1600" lvl="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</a:pPr>
            <a:endParaRPr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8E9344AD-0320-E6CF-38E4-77EAC02896C0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4/9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B4FEB3-798D-393A-D41E-D90354EAB3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98971" y="833946"/>
            <a:ext cx="2699658" cy="514606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18EE9AF-9BF2-8A2B-A99D-00BFE91F7F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51314" y="2579911"/>
            <a:ext cx="3277664" cy="39021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B4DA13D-7596-DE5C-B85C-8401DA4AE56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190810" y="877993"/>
            <a:ext cx="2522108" cy="502041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850485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3D16E237-A5F0-72FA-9331-14253F5C47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C8D6FF0-8202-EDE3-ED98-4DE5B112E83D}"/>
              </a:ext>
            </a:extLst>
          </p:cNvPr>
          <p:cNvSpPr/>
          <p:nvPr/>
        </p:nvSpPr>
        <p:spPr>
          <a:xfrm>
            <a:off x="489858" y="1273629"/>
            <a:ext cx="11332028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5DA67145-9FBF-B84A-C3E4-9509F56F729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-301224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Motivation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8999CF40-0D69-A34A-8654-77668B065B6C}"/>
              </a:ext>
            </a:extLst>
          </p:cNvPr>
          <p:cNvSpPr txBox="1"/>
          <p:nvPr/>
        </p:nvSpPr>
        <p:spPr>
          <a:xfrm>
            <a:off x="1203929" y="1149571"/>
            <a:ext cx="5131557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Suppose we want to do a very </a:t>
            </a: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repetitive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computation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instance, suppose we want to </a:t>
            </a:r>
            <a:r>
              <a:rPr lang="en-GB" sz="1600" b="1" i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print </a:t>
            </a:r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square of each item in this </a:t>
            </a:r>
            <a:r>
              <a:rPr lang="en-GB" sz="1600" b="1" i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list</a:t>
            </a:r>
          </a:p>
          <a:p>
            <a:pPr marL="101600" lvl="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</a:pPr>
            <a:endParaRPr lang="en-GB" sz="1600" b="1" i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1600" lvl="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</a:pPr>
            <a:endParaRPr lang="en-GB" sz="1600" b="1" i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We could just write something like this…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1600" lvl="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</a:pP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1600" lvl="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</a:pPr>
            <a:endParaRPr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16A92B01-58C9-F75B-9544-7F0B84D6AEBA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4/9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14F63C-5FA0-0EC7-507E-E80547D2E7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98971" y="833946"/>
            <a:ext cx="2699658" cy="514606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E2C25CA-605A-53D3-5283-52ABE405A1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51314" y="2579911"/>
            <a:ext cx="3277664" cy="39021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8EF318B-E67B-860D-19C8-D70FA73D9FE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190810" y="1520791"/>
            <a:ext cx="2522108" cy="437761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743071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9BA7931E-688A-6D40-157D-18E3D60A9F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5A9AD3C-142A-BD35-822B-D773BDFD244E}"/>
              </a:ext>
            </a:extLst>
          </p:cNvPr>
          <p:cNvSpPr/>
          <p:nvPr/>
        </p:nvSpPr>
        <p:spPr>
          <a:xfrm>
            <a:off x="489858" y="1273629"/>
            <a:ext cx="11332028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6EB74A9A-0810-9FFE-F7C6-0D875CE276A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-301224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Motivation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C5A7B447-B7D9-367E-181F-90D269F144D2}"/>
              </a:ext>
            </a:extLst>
          </p:cNvPr>
          <p:cNvSpPr txBox="1"/>
          <p:nvPr/>
        </p:nvSpPr>
        <p:spPr>
          <a:xfrm>
            <a:off x="1203929" y="1149571"/>
            <a:ext cx="5131557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Suppose we want to do a very </a:t>
            </a: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repetitive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computation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instance, suppose we want to </a:t>
            </a:r>
            <a:r>
              <a:rPr lang="en-GB" sz="1600" b="1" i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print </a:t>
            </a:r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square of each item in this </a:t>
            </a:r>
            <a:r>
              <a:rPr lang="en-GB" sz="1600" b="1" i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list</a:t>
            </a:r>
          </a:p>
          <a:p>
            <a:pPr marL="101600" lvl="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</a:pPr>
            <a:endParaRPr lang="en-GB" sz="1600" b="1" i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1600" lvl="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</a:pPr>
            <a:endParaRPr lang="en-GB" sz="1600" b="1" i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We could just write something like this…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1600" lvl="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</a:pP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1600" lvl="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</a:pPr>
            <a:endParaRPr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B967377F-4963-E94C-7678-79F62B7139E7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4/9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E3F546-D842-8273-1F68-79214C9DA1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98971" y="833946"/>
            <a:ext cx="2699658" cy="514606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0A5DC9-2BD2-C96D-D0CE-BDDC1B3F38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51314" y="2579911"/>
            <a:ext cx="3277664" cy="39021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E95C237-A491-76D6-4918-F17BB7B9434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190810" y="2284745"/>
            <a:ext cx="2522108" cy="361365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166192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5F9AE67E-7E60-390B-51AB-0003912B76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72CE4DC-3955-35A0-9EC2-1DB18E0C3110}"/>
              </a:ext>
            </a:extLst>
          </p:cNvPr>
          <p:cNvSpPr/>
          <p:nvPr/>
        </p:nvSpPr>
        <p:spPr>
          <a:xfrm>
            <a:off x="489858" y="1273629"/>
            <a:ext cx="11332028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2604E10A-0B69-C819-2B5D-6BCEAF40A0F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-301224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Motivation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D33BBA55-CFB1-BF02-663D-6F5E16667B30}"/>
              </a:ext>
            </a:extLst>
          </p:cNvPr>
          <p:cNvSpPr txBox="1"/>
          <p:nvPr/>
        </p:nvSpPr>
        <p:spPr>
          <a:xfrm>
            <a:off x="1203929" y="1149571"/>
            <a:ext cx="5131557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Suppose we want to do a very </a:t>
            </a: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repetitive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computation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instance, suppose we want to </a:t>
            </a:r>
            <a:r>
              <a:rPr lang="en-GB" sz="1600" b="1" i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print </a:t>
            </a:r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square of each item in this </a:t>
            </a:r>
            <a:r>
              <a:rPr lang="en-GB" sz="1600" b="1" i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list</a:t>
            </a:r>
          </a:p>
          <a:p>
            <a:pPr marL="101600" lvl="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</a:pPr>
            <a:endParaRPr lang="en-GB" sz="1600" b="1" i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1600" lvl="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</a:pPr>
            <a:endParaRPr lang="en-GB" sz="1600" b="1" i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We could just write something like this…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1600" lvl="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</a:pP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1600" lvl="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</a:pPr>
            <a:endParaRPr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8978B8F1-00BD-9FDF-6AA8-9CABD279CCA9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4/9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1B5DC7-80C3-6D8A-9045-D7A383859F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98971" y="833946"/>
            <a:ext cx="2699658" cy="514606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60DF5C-6CB9-BF18-F3FF-33A2A7247E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51314" y="2579911"/>
            <a:ext cx="3277664" cy="39021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BC29342-0E87-759D-F790-38B2DCCE941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190810" y="2970125"/>
            <a:ext cx="2522108" cy="29282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13113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3B5285CD-5CBD-D1E1-865A-35749F4A54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9552477-888E-4A24-9ECA-B81E1D794616}"/>
              </a:ext>
            </a:extLst>
          </p:cNvPr>
          <p:cNvSpPr/>
          <p:nvPr/>
        </p:nvSpPr>
        <p:spPr>
          <a:xfrm>
            <a:off x="489858" y="1273629"/>
            <a:ext cx="11332028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90531C50-26F1-2BC3-3936-13796F00B9C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-301224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Motivation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F1624389-BA33-F2D7-C921-61B003F76424}"/>
              </a:ext>
            </a:extLst>
          </p:cNvPr>
          <p:cNvSpPr txBox="1"/>
          <p:nvPr/>
        </p:nvSpPr>
        <p:spPr>
          <a:xfrm>
            <a:off x="1203929" y="1149571"/>
            <a:ext cx="5131557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Suppose we want to do a very </a:t>
            </a: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repetitive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computation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instance, suppose we want to </a:t>
            </a:r>
            <a:r>
              <a:rPr lang="en-GB" sz="1600" b="1" i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print </a:t>
            </a:r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square of each item in this </a:t>
            </a:r>
            <a:r>
              <a:rPr lang="en-GB" sz="1600" b="1" i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list</a:t>
            </a:r>
          </a:p>
          <a:p>
            <a:pPr marL="101600" lvl="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</a:pPr>
            <a:endParaRPr lang="en-GB" sz="1600" b="1" i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1600" lvl="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</a:pPr>
            <a:endParaRPr lang="en-GB" sz="1600" b="1" i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We could just write something like this…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1600" lvl="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</a:pP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1600" lvl="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</a:pPr>
            <a:endParaRPr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D31796A2-0F0E-B62B-D0C2-0D4AD7810E14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4/9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97D051-ED0F-DB14-3818-8C5E2CC746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98971" y="833946"/>
            <a:ext cx="2699658" cy="514606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7A6ECCA-F83A-2CD5-F79B-DD14635941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51314" y="2579911"/>
            <a:ext cx="3277664" cy="39021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D4D0F14-A100-0EE3-83B6-6699FB40BAC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190810" y="3686475"/>
            <a:ext cx="2522108" cy="221192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06712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8E6E0AF0-2DAF-730D-096F-B1F66D2593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E586A0D-DDEE-49D7-8DB4-FF400F83EA77}"/>
              </a:ext>
            </a:extLst>
          </p:cNvPr>
          <p:cNvSpPr/>
          <p:nvPr/>
        </p:nvSpPr>
        <p:spPr>
          <a:xfrm>
            <a:off x="489858" y="1273629"/>
            <a:ext cx="11332028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8C77064E-7483-1D20-9E9F-71F26CE15E6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-301224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Motivation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847363C5-62F8-EF2A-0837-7A8C266A1F84}"/>
              </a:ext>
            </a:extLst>
          </p:cNvPr>
          <p:cNvSpPr txBox="1"/>
          <p:nvPr/>
        </p:nvSpPr>
        <p:spPr>
          <a:xfrm>
            <a:off x="1203929" y="1149571"/>
            <a:ext cx="5131557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Suppose we want to do a very </a:t>
            </a: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repetitive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computation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instance, suppose we want to </a:t>
            </a:r>
            <a:r>
              <a:rPr lang="en-GB" sz="1600" b="1" i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print </a:t>
            </a:r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square of each item in this </a:t>
            </a:r>
            <a:r>
              <a:rPr lang="en-GB" sz="1600" b="1" i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list</a:t>
            </a:r>
          </a:p>
          <a:p>
            <a:pPr marL="101600" lvl="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</a:pPr>
            <a:endParaRPr lang="en-GB" sz="1600" b="1" i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1600" lvl="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</a:pPr>
            <a:endParaRPr lang="en-GB" sz="1600" b="1" i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We could just write something like this…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1600" lvl="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</a:pP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1600" lvl="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</a:pPr>
            <a:endParaRPr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0333E796-129E-4C31-65EE-DC74177B94BF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4/9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CE8C46-C73B-68BD-41E1-6BF3141AAC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98971" y="833946"/>
            <a:ext cx="2699658" cy="514606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343AC39-EB84-D4BB-AD1F-78DC223221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51314" y="2579911"/>
            <a:ext cx="3277664" cy="39021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4F59EB2-F940-3ABA-EEE5-2442D011DAB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190810" y="4427621"/>
            <a:ext cx="2522108" cy="147078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48698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A9FA9470-55FA-B8CE-D770-66F195336F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F6D89A6-9CAA-07FC-354A-C31A32249C38}"/>
              </a:ext>
            </a:extLst>
          </p:cNvPr>
          <p:cNvSpPr/>
          <p:nvPr/>
        </p:nvSpPr>
        <p:spPr>
          <a:xfrm>
            <a:off x="489858" y="1273629"/>
            <a:ext cx="11332028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F44E4871-9A4C-2D18-3BB0-2A20FE9B8D9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-301224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Motivation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8CADDB89-F788-8782-C201-E5855ED55E48}"/>
              </a:ext>
            </a:extLst>
          </p:cNvPr>
          <p:cNvSpPr txBox="1"/>
          <p:nvPr/>
        </p:nvSpPr>
        <p:spPr>
          <a:xfrm>
            <a:off x="1203929" y="1149571"/>
            <a:ext cx="5131557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Suppose we want to do a very </a:t>
            </a: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repetitive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computation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instance, suppose we want to </a:t>
            </a:r>
            <a:r>
              <a:rPr lang="en-GB" sz="1600" b="1" i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print </a:t>
            </a:r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square of each item in this </a:t>
            </a:r>
            <a:r>
              <a:rPr lang="en-GB" sz="1600" b="1" i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list</a:t>
            </a:r>
          </a:p>
          <a:p>
            <a:pPr marL="101600" lvl="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</a:pPr>
            <a:endParaRPr lang="en-GB" sz="1600" b="1" i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1600" lvl="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</a:pPr>
            <a:endParaRPr lang="en-GB" sz="1600" b="1" i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We could just write something like this…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1600" lvl="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</a:pP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1600" lvl="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</a:pPr>
            <a:endParaRPr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DCF81420-F836-3528-BB67-CE76E74613D8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4/9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7AE627-7542-9735-0321-10E3A3BA21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98971" y="833946"/>
            <a:ext cx="2699658" cy="514606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40058EE-1337-D193-7E4A-F9E45EB47F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51314" y="2579911"/>
            <a:ext cx="3277664" cy="39021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1F5C7FA-9BB5-2D93-0A97-D335A2D6B24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190810" y="5245767"/>
            <a:ext cx="2522108" cy="65263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4758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1">
          <a:extLst>
            <a:ext uri="{FF2B5EF4-FFF2-40B4-BE49-F238E27FC236}">
              <a16:creationId xmlns:a16="http://schemas.microsoft.com/office/drawing/2014/main" id="{96D5C431-93CE-A270-D815-BA76133335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2" name="Google Shape;3212;p184">
            <a:extLst>
              <a:ext uri="{FF2B5EF4-FFF2-40B4-BE49-F238E27FC236}">
                <a16:creationId xmlns:a16="http://schemas.microsoft.com/office/drawing/2014/main" id="{0E101B80-60BA-1387-A09F-9205E418A8A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Today’s Lecture</a:t>
            </a:r>
            <a:endParaRPr dirty="0"/>
          </a:p>
        </p:txBody>
      </p:sp>
      <p:sp>
        <p:nvSpPr>
          <p:cNvPr id="3213" name="Google Shape;3213;p184">
            <a:extLst>
              <a:ext uri="{FF2B5EF4-FFF2-40B4-BE49-F238E27FC236}">
                <a16:creationId xmlns:a16="http://schemas.microsoft.com/office/drawing/2014/main" id="{5D4EEB3B-C548-2F21-57D5-32D65D345EDC}"/>
              </a:ext>
            </a:extLst>
          </p:cNvPr>
          <p:cNvSpPr txBox="1"/>
          <p:nvPr/>
        </p:nvSpPr>
        <p:spPr>
          <a:xfrm>
            <a:off x="1211100" y="1800300"/>
            <a:ext cx="99447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42900">
              <a:lnSpc>
                <a:spcPct val="90000"/>
              </a:lnSpc>
              <a:buClr>
                <a:srgbClr val="3D85C6"/>
              </a:buClr>
              <a:buSzPts val="1800"/>
              <a:buFont typeface="Calibri"/>
              <a:buChar char="●"/>
            </a:pPr>
            <a:r>
              <a:rPr lang="en-GB" sz="18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Lecture 3: Loops</a:t>
            </a:r>
            <a:br>
              <a:rPr lang="en-GB" sz="18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8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lang="en-GB" sz="1600" b="1" dirty="0">
              <a:solidFill>
                <a:srgbClr val="3D85C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1600"/>
              <a:buFont typeface="Calibri"/>
              <a:buChar char="○"/>
            </a:pPr>
            <a:r>
              <a:rPr lang="en-GB" sz="16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Recap: Accessing </a:t>
            </a:r>
            <a:r>
              <a:rPr lang="en-GB" sz="1600" b="1" dirty="0" err="1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Noteable</a:t>
            </a:r>
            <a:br>
              <a:rPr lang="en-GB" sz="16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000" b="1" dirty="0">
              <a:solidFill>
                <a:srgbClr val="3D85C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1600"/>
              <a:buFont typeface="Calibri"/>
              <a:buChar char="○"/>
            </a:pPr>
            <a:r>
              <a:rPr lang="en-GB" sz="16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Recap: If Statements</a:t>
            </a:r>
            <a:br>
              <a:rPr lang="en-GB" sz="16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600" b="1" dirty="0">
              <a:solidFill>
                <a:srgbClr val="3D85C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5FE12A38-EFC9-BF77-731A-ABCE7F84B666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1/9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55475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9236EF4A-AA74-6D38-E978-C7CCE91ACD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D56949B-5692-2C11-10E0-3A2CE9C7DC2F}"/>
              </a:ext>
            </a:extLst>
          </p:cNvPr>
          <p:cNvSpPr/>
          <p:nvPr/>
        </p:nvSpPr>
        <p:spPr>
          <a:xfrm>
            <a:off x="489858" y="1273629"/>
            <a:ext cx="11332028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72CE205D-570C-8B11-DAA4-25DEFA43A8B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-301224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Motivation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6343176A-A975-3AC2-46F1-1705EC22535F}"/>
              </a:ext>
            </a:extLst>
          </p:cNvPr>
          <p:cNvSpPr txBox="1"/>
          <p:nvPr/>
        </p:nvSpPr>
        <p:spPr>
          <a:xfrm>
            <a:off x="1203929" y="1149571"/>
            <a:ext cx="5131557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Suppose we want to do a very </a:t>
            </a: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repetitive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computation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instance, suppose we want to </a:t>
            </a:r>
            <a:r>
              <a:rPr lang="en-GB" sz="1600" b="1" i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print </a:t>
            </a:r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square of each item in this </a:t>
            </a:r>
            <a:r>
              <a:rPr lang="en-GB" sz="1600" b="1" i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list</a:t>
            </a:r>
          </a:p>
          <a:p>
            <a:pPr marL="101600" lvl="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</a:pPr>
            <a:endParaRPr lang="en-GB" sz="1600" b="1" i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1600" lvl="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</a:pPr>
            <a:endParaRPr lang="en-GB" sz="1600" b="1" i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We could just write something like this…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1600" lvl="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</a:pP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1600" lvl="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</a:pPr>
            <a:endParaRPr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FF36702E-03E6-945C-D1D2-2CF4D13270CD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4/9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6E5BD7-AA06-8696-F2B2-9590D35F64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98971" y="833946"/>
            <a:ext cx="2699658" cy="514606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5A238B7-52A7-8370-05D1-DED85181DF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51314" y="2579911"/>
            <a:ext cx="3277664" cy="39021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2522176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9C5FB1B9-0DE2-33D7-55D1-6CE6E333F9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F1E11A-7EE4-18B0-FA2B-C7C0C66212F1}"/>
              </a:ext>
            </a:extLst>
          </p:cNvPr>
          <p:cNvSpPr/>
          <p:nvPr/>
        </p:nvSpPr>
        <p:spPr>
          <a:xfrm>
            <a:off x="489858" y="1273629"/>
            <a:ext cx="11332028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7E42DE45-B240-2279-0FE3-8C6EAE544D8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-301224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Motivation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549C20F3-99AD-F9EA-C055-01E53F1D692D}"/>
              </a:ext>
            </a:extLst>
          </p:cNvPr>
          <p:cNvSpPr txBox="1"/>
          <p:nvPr/>
        </p:nvSpPr>
        <p:spPr>
          <a:xfrm>
            <a:off x="1203929" y="1149571"/>
            <a:ext cx="5131557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Suppose we want to do a very </a:t>
            </a: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repetitive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computation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instance, suppose we want to </a:t>
            </a:r>
            <a:r>
              <a:rPr lang="en-GB" sz="1600" b="1" i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print </a:t>
            </a:r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square of each item in this </a:t>
            </a:r>
            <a:r>
              <a:rPr lang="en-GB" sz="1600" b="1" i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list</a:t>
            </a:r>
          </a:p>
          <a:p>
            <a:pPr marL="101600" lvl="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</a:pPr>
            <a:endParaRPr lang="en-GB" sz="1600" b="1" i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1600" lvl="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</a:pPr>
            <a:endParaRPr lang="en-GB" sz="1600" b="1" i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We could just write something like this…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But it would be nice to be able to do this </a:t>
            </a: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automatically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1600" lvl="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</a:pPr>
            <a:b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b="1" i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1600" lvl="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</a:pPr>
            <a:endParaRPr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E9D55E62-B808-7003-39C1-69C3E7505E97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4/9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DB1D81-2865-C991-E6EF-7F733D79C3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98971" y="833946"/>
            <a:ext cx="2699658" cy="514606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4C62BAC-D12F-07C3-6EFF-D25F54A0AE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51314" y="2579911"/>
            <a:ext cx="3277664" cy="39021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5337085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3E465FF9-20B1-237A-510A-9AFF4D0E47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57D5BFC-BE69-D66E-7CA8-7E9C98C271B4}"/>
              </a:ext>
            </a:extLst>
          </p:cNvPr>
          <p:cNvSpPr/>
          <p:nvPr/>
        </p:nvSpPr>
        <p:spPr>
          <a:xfrm>
            <a:off x="489858" y="1273629"/>
            <a:ext cx="11332028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53529897-DFC4-D3F8-4108-1789AEED902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-301224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Motivation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86279E2F-8CCC-43B9-33B2-C0872BA065DA}"/>
              </a:ext>
            </a:extLst>
          </p:cNvPr>
          <p:cNvSpPr txBox="1"/>
          <p:nvPr/>
        </p:nvSpPr>
        <p:spPr>
          <a:xfrm>
            <a:off x="1203929" y="1149571"/>
            <a:ext cx="5131557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Suppose we want to do a very </a:t>
            </a: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repetitive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computation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instance, suppose we want to </a:t>
            </a:r>
            <a:r>
              <a:rPr lang="en-GB" sz="1600" b="1" i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print </a:t>
            </a:r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square of each item in this </a:t>
            </a:r>
            <a:r>
              <a:rPr lang="en-GB" sz="1600" b="1" i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list</a:t>
            </a:r>
          </a:p>
          <a:p>
            <a:pPr marL="101600" lvl="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</a:pPr>
            <a:endParaRPr lang="en-GB" sz="1600" b="1" i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1600" lvl="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</a:pPr>
            <a:endParaRPr lang="en-GB" sz="1600" b="1" i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We could just write something like this…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But it would be nice to be able to do this </a:t>
            </a: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automatically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This is what </a:t>
            </a: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loops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do!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b="1" i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1600" lvl="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</a:pPr>
            <a:endParaRPr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78D2397A-771D-9816-CC40-FCD64CF127CA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4/9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30EC5F-40AB-C786-D003-51C6E36D70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98971" y="833946"/>
            <a:ext cx="2699658" cy="514606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19F0346-FF25-A827-1271-B007C886B1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51314" y="2579911"/>
            <a:ext cx="3277664" cy="39021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5973737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1BE3D4EF-CB09-1B39-C049-CF2633C949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954F971-3230-FFEE-CDDA-5D2B43E5FBD4}"/>
              </a:ext>
            </a:extLst>
          </p:cNvPr>
          <p:cNvSpPr/>
          <p:nvPr/>
        </p:nvSpPr>
        <p:spPr>
          <a:xfrm>
            <a:off x="489858" y="1273629"/>
            <a:ext cx="11332028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86CCE2C8-E3AA-1AFD-09EA-8B33CA10A14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-301224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Motivation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04400B04-0E32-03AB-EA4B-399057BE94E4}"/>
              </a:ext>
            </a:extLst>
          </p:cNvPr>
          <p:cNvSpPr txBox="1"/>
          <p:nvPr/>
        </p:nvSpPr>
        <p:spPr>
          <a:xfrm>
            <a:off x="1203929" y="1149571"/>
            <a:ext cx="5131557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Suppose we want to do a very </a:t>
            </a: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repetitive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computation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instance, suppose we want to </a:t>
            </a:r>
            <a:r>
              <a:rPr lang="en-GB" sz="1600" b="1" i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print </a:t>
            </a:r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square of each item in this </a:t>
            </a:r>
            <a:r>
              <a:rPr lang="en-GB" sz="1600" b="1" i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list</a:t>
            </a:r>
          </a:p>
          <a:p>
            <a:pPr marL="101600" lvl="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</a:pPr>
            <a:endParaRPr lang="en-GB" sz="1600" b="1" i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1600" lvl="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</a:pPr>
            <a:endParaRPr lang="en-GB" sz="1600" b="1" i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We could just write something like this…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But it would be nice to be able to do this </a:t>
            </a: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automatically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This is what </a:t>
            </a: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loops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do!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b="1" i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1600" lvl="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</a:pPr>
            <a:endParaRPr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9CD4566E-33BF-2A43-9B28-0C8EDCB427C2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4/9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F113B4-F3FD-C07A-D79A-AAA9CA7626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98971" y="833946"/>
            <a:ext cx="2699658" cy="514606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F59FD3-063C-FD58-C98A-50D2898723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51314" y="2579911"/>
            <a:ext cx="3277664" cy="39021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DA834E8-259B-9089-3CF0-FF2E9960A47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82291" y="5157746"/>
            <a:ext cx="2597217" cy="82226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3015796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7E916631-04EC-7DAA-F888-200DDC5845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53BAC99-81DF-A29C-501F-BC6B8EA8877C}"/>
              </a:ext>
            </a:extLst>
          </p:cNvPr>
          <p:cNvSpPr/>
          <p:nvPr/>
        </p:nvSpPr>
        <p:spPr>
          <a:xfrm>
            <a:off x="489858" y="1273629"/>
            <a:ext cx="11332028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5E1A9607-1487-9915-3106-F3E99A232CB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-301224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Motivation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FD07E8F4-2283-CDBB-0E4B-E8BBFF874696}"/>
              </a:ext>
            </a:extLst>
          </p:cNvPr>
          <p:cNvSpPr txBox="1"/>
          <p:nvPr/>
        </p:nvSpPr>
        <p:spPr>
          <a:xfrm>
            <a:off x="1203929" y="1149571"/>
            <a:ext cx="5131557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Suppose we want to do a very </a:t>
            </a: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repetitive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computation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instance, suppose we want to </a:t>
            </a:r>
            <a:r>
              <a:rPr lang="en-GB" sz="1600" b="1" i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print </a:t>
            </a:r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square of each item in this </a:t>
            </a:r>
            <a:r>
              <a:rPr lang="en-GB" sz="1600" b="1" i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list</a:t>
            </a:r>
          </a:p>
          <a:p>
            <a:pPr marL="101600" lvl="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</a:pPr>
            <a:endParaRPr lang="en-GB" sz="1600" b="1" i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1600" lvl="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</a:pPr>
            <a:endParaRPr lang="en-GB" sz="1600" b="1" i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We could just write something like this…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But it would be nice to be able to do this </a:t>
            </a: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automatically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This is what </a:t>
            </a: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loops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do!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b="1" i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1600" lvl="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</a:pPr>
            <a:endParaRPr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B2A7D59B-CAF5-7EDA-EC7B-21EEA8610312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4/9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C7D1AE-855A-9029-4FEC-E1C39973D0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98971" y="833946"/>
            <a:ext cx="2699658" cy="514606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3BE9C99-6356-1520-186C-855C229CED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51314" y="2579911"/>
            <a:ext cx="3277664" cy="39021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2BE637B-08DC-937A-D7D8-1C350764F6F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82291" y="5157746"/>
            <a:ext cx="2597217" cy="82226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Google Shape;198;p20">
            <a:extLst>
              <a:ext uri="{FF2B5EF4-FFF2-40B4-BE49-F238E27FC236}">
                <a16:creationId xmlns:a16="http://schemas.microsoft.com/office/drawing/2014/main" id="{731DDE26-AAB1-667B-5EDA-F343D38F269E}"/>
              </a:ext>
            </a:extLst>
          </p:cNvPr>
          <p:cNvSpPr txBox="1"/>
          <p:nvPr/>
        </p:nvSpPr>
        <p:spPr>
          <a:xfrm>
            <a:off x="858553" y="4665312"/>
            <a:ext cx="3532412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For Loop</a:t>
            </a:r>
            <a:endParaRPr sz="20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5150479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753CE404-01AD-55FE-1BE3-79A1795D3F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558E4A6-C3C9-5CA6-B4B1-9F2594F40581}"/>
              </a:ext>
            </a:extLst>
          </p:cNvPr>
          <p:cNvSpPr/>
          <p:nvPr/>
        </p:nvSpPr>
        <p:spPr>
          <a:xfrm>
            <a:off x="489858" y="1273629"/>
            <a:ext cx="11332028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874A2B9F-984F-757B-4D29-0654EF94984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-301224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Motivation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11AE0E63-2531-BE2C-BCF9-9FEA437FF13C}"/>
              </a:ext>
            </a:extLst>
          </p:cNvPr>
          <p:cNvSpPr txBox="1"/>
          <p:nvPr/>
        </p:nvSpPr>
        <p:spPr>
          <a:xfrm>
            <a:off x="1203929" y="1149571"/>
            <a:ext cx="5131557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Suppose we want to do a very </a:t>
            </a: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repetitive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computation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instance, suppose we want to </a:t>
            </a:r>
            <a:r>
              <a:rPr lang="en-GB" sz="1600" b="1" i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print </a:t>
            </a:r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square of each item in this </a:t>
            </a:r>
            <a:r>
              <a:rPr lang="en-GB" sz="1600" b="1" i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list</a:t>
            </a:r>
          </a:p>
          <a:p>
            <a:pPr marL="101600" lvl="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</a:pPr>
            <a:endParaRPr lang="en-GB" sz="1600" b="1" i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1600" lvl="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</a:pPr>
            <a:endParaRPr lang="en-GB" sz="1600" b="1" i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We could just write something like this…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But it would be nice to be able to do this </a:t>
            </a: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automatically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This is what </a:t>
            </a: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loops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do!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b="1" i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1600" lvl="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</a:pPr>
            <a:endParaRPr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A91A9E02-3CCE-88D8-CF3F-4DDDE02F4B19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4/9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5BE99E-759A-CB00-99E0-B72B5E97B0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98971" y="833946"/>
            <a:ext cx="2699658" cy="514606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85EA25-8DCB-4357-A1F3-065CE12D65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51314" y="2579911"/>
            <a:ext cx="3277664" cy="39021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81EB369-C4AD-46A9-D424-C4D2969FCF8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82291" y="5157746"/>
            <a:ext cx="2597217" cy="82226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1045753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F0FEC8CE-B3EE-7835-8C4C-A9E6430AE7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3334E95-F93B-5FBF-2A9F-FEC758A41716}"/>
              </a:ext>
            </a:extLst>
          </p:cNvPr>
          <p:cNvSpPr/>
          <p:nvPr/>
        </p:nvSpPr>
        <p:spPr>
          <a:xfrm>
            <a:off x="489858" y="1273629"/>
            <a:ext cx="11332028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A980D447-E81D-8CC2-05B8-57FADF6727D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-301224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Motivation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5D01E3D7-4337-7F35-33CD-4CEE3739D22D}"/>
              </a:ext>
            </a:extLst>
          </p:cNvPr>
          <p:cNvSpPr txBox="1"/>
          <p:nvPr/>
        </p:nvSpPr>
        <p:spPr>
          <a:xfrm>
            <a:off x="1203929" y="1149571"/>
            <a:ext cx="5131557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Suppose we want to do a very </a:t>
            </a: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repetitive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computation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instance, suppose we want to </a:t>
            </a:r>
            <a:r>
              <a:rPr lang="en-GB" sz="1600" b="1" i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print </a:t>
            </a:r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square of each item in this </a:t>
            </a:r>
            <a:r>
              <a:rPr lang="en-GB" sz="1600" b="1" i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list</a:t>
            </a:r>
          </a:p>
          <a:p>
            <a:pPr marL="101600" lvl="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</a:pPr>
            <a:endParaRPr lang="en-GB" sz="1600" b="1" i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1600" lvl="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</a:pPr>
            <a:endParaRPr lang="en-GB" sz="1600" b="1" i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We could just write something like this…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But it would be nice to be able to do this </a:t>
            </a: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automatically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This is what </a:t>
            </a: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loops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do!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b="1" i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1600" lvl="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</a:pPr>
            <a:endParaRPr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8C0F7F7A-4B8F-F405-32F5-CD1BD2E3F069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4/9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28C14D-44B9-448B-45A4-CF0743105B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98971" y="833946"/>
            <a:ext cx="2699658" cy="514606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50664CD-DE6F-A7DD-28CE-7FA8755B5F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51314" y="2579911"/>
            <a:ext cx="3277664" cy="39021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6D46BA4-6127-726B-F88B-71D366A1E8D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12758" y="4684562"/>
            <a:ext cx="3152963" cy="129544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E48C242-4CB1-4323-0899-4817243C7BE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82291" y="5157746"/>
            <a:ext cx="2597217" cy="82226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7398829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D3A72CF0-0E65-E5B3-C953-4DF6E4EFB4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838EABB-392E-1C8A-2DD1-2160E818BE99}"/>
              </a:ext>
            </a:extLst>
          </p:cNvPr>
          <p:cNvSpPr/>
          <p:nvPr/>
        </p:nvSpPr>
        <p:spPr>
          <a:xfrm>
            <a:off x="489858" y="1273629"/>
            <a:ext cx="11332028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F9F2765A-97A5-6C3A-E8DD-44FF9864E1B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-301224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Motivation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986B6E92-8B52-8469-9106-56A746AE439D}"/>
              </a:ext>
            </a:extLst>
          </p:cNvPr>
          <p:cNvSpPr txBox="1"/>
          <p:nvPr/>
        </p:nvSpPr>
        <p:spPr>
          <a:xfrm>
            <a:off x="1203929" y="1149571"/>
            <a:ext cx="5131557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Suppose we want to do a very </a:t>
            </a: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repetitive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computation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instance, suppose we want to </a:t>
            </a:r>
            <a:r>
              <a:rPr lang="en-GB" sz="1600" b="1" i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print </a:t>
            </a:r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square of each item in this </a:t>
            </a:r>
            <a:r>
              <a:rPr lang="en-GB" sz="1600" b="1" i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list</a:t>
            </a:r>
          </a:p>
          <a:p>
            <a:pPr marL="101600" lvl="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</a:pPr>
            <a:endParaRPr lang="en-GB" sz="1600" b="1" i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1600" lvl="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</a:pPr>
            <a:endParaRPr lang="en-GB" sz="1600" b="1" i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We could just write something like this…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But it would be nice to be able to do this </a:t>
            </a: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automatically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This is what </a:t>
            </a: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loops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do!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b="1" i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1600" lvl="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</a:pPr>
            <a:endParaRPr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D68C07A9-E1FE-775F-EFD1-82DF61AFDDFB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4/9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1BA560-7B27-F7C3-AD4F-7D016150F4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98971" y="833946"/>
            <a:ext cx="2699658" cy="514606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E0AA99F-6004-20AE-B80E-58D2DC5763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51314" y="2579911"/>
            <a:ext cx="3277664" cy="39021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65C3196-1185-76E2-FF81-29ECABC534A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12758" y="4684562"/>
            <a:ext cx="3152963" cy="129544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D85F481-51E4-1A4F-1D29-E8B1F67A8F3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82291" y="5157746"/>
            <a:ext cx="2597217" cy="82226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Google Shape;198;p20">
            <a:extLst>
              <a:ext uri="{FF2B5EF4-FFF2-40B4-BE49-F238E27FC236}">
                <a16:creationId xmlns:a16="http://schemas.microsoft.com/office/drawing/2014/main" id="{FB060AB1-67DF-4625-F752-BA253DAD07FA}"/>
              </a:ext>
            </a:extLst>
          </p:cNvPr>
          <p:cNvSpPr txBox="1"/>
          <p:nvPr/>
        </p:nvSpPr>
        <p:spPr>
          <a:xfrm>
            <a:off x="4235424" y="4192068"/>
            <a:ext cx="3532412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While Loop</a:t>
            </a:r>
            <a:endParaRPr sz="20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101089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7B3466CF-A21D-D92F-7906-8327F63630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ACE95D8-F04C-A742-9549-6A092042939E}"/>
              </a:ext>
            </a:extLst>
          </p:cNvPr>
          <p:cNvSpPr/>
          <p:nvPr/>
        </p:nvSpPr>
        <p:spPr>
          <a:xfrm>
            <a:off x="489858" y="1273629"/>
            <a:ext cx="11332028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BF5EEA4C-1D9E-1185-8562-B9D23DE5795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-301224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Motivation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FB7CD3B2-99E2-C779-ACE0-3D1EE6357A50}"/>
              </a:ext>
            </a:extLst>
          </p:cNvPr>
          <p:cNvSpPr txBox="1"/>
          <p:nvPr/>
        </p:nvSpPr>
        <p:spPr>
          <a:xfrm>
            <a:off x="1203929" y="1149571"/>
            <a:ext cx="5131557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Suppose we want to do a very </a:t>
            </a: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repetitive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computation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instance, suppose we want to </a:t>
            </a:r>
            <a:r>
              <a:rPr lang="en-GB" sz="1600" b="1" i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print </a:t>
            </a:r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square of each item in this </a:t>
            </a:r>
            <a:r>
              <a:rPr lang="en-GB" sz="1600" b="1" i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list</a:t>
            </a:r>
          </a:p>
          <a:p>
            <a:pPr marL="101600" lvl="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</a:pPr>
            <a:endParaRPr lang="en-GB" sz="1600" b="1" i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1600" lvl="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</a:pPr>
            <a:endParaRPr lang="en-GB" sz="1600" b="1" i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We could just write something like this…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But it would be nice to be able to do this </a:t>
            </a: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automatically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This is what </a:t>
            </a: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loops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do!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b="1" i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1600" lvl="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</a:pPr>
            <a:endParaRPr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5027E534-C8F8-DCA7-9B06-FD288E68896E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4/9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C9C147-FC1A-80BD-112C-E6A1B3B8EC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98971" y="833946"/>
            <a:ext cx="2699658" cy="514606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EA3FDCF-3D52-E3DD-3CB6-4D570DB39E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51314" y="2579911"/>
            <a:ext cx="3277664" cy="39021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1C997DA-C5D8-550D-9E22-364EBDE4D70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12758" y="4684562"/>
            <a:ext cx="3152963" cy="129544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36B5EA-9F14-9983-D4CD-BD0C904C9A8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82291" y="5157746"/>
            <a:ext cx="2597217" cy="82226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0518431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B65C3AF1-9D9F-8D8D-D5C2-5C9A43509A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99DCCCB-972B-C4BD-59C5-DE0963EADBA5}"/>
              </a:ext>
            </a:extLst>
          </p:cNvPr>
          <p:cNvSpPr/>
          <p:nvPr/>
        </p:nvSpPr>
        <p:spPr>
          <a:xfrm>
            <a:off x="489858" y="1273629"/>
            <a:ext cx="11332028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7E412D7C-EAE8-FC8F-63FA-474428DB6A7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-301224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Motivation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9E0AEB9C-7FD2-7A7A-0748-2702A83FE62D}"/>
              </a:ext>
            </a:extLst>
          </p:cNvPr>
          <p:cNvSpPr txBox="1"/>
          <p:nvPr/>
        </p:nvSpPr>
        <p:spPr>
          <a:xfrm>
            <a:off x="1203929" y="1149571"/>
            <a:ext cx="5131557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Suppose we want to do a very </a:t>
            </a: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repetitive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computation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instance, suppose we want to </a:t>
            </a:r>
            <a:r>
              <a:rPr lang="en-GB" sz="1600" b="1" i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print </a:t>
            </a:r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square of each item in this </a:t>
            </a:r>
            <a:r>
              <a:rPr lang="en-GB" sz="1600" b="1" i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list</a:t>
            </a:r>
          </a:p>
          <a:p>
            <a:pPr marL="101600" lvl="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</a:pPr>
            <a:endParaRPr lang="en-GB" sz="1600" b="1" i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1600" lvl="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</a:pPr>
            <a:endParaRPr lang="en-GB" sz="1600" b="1" i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We could just write something like this…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But it would be nice to be able to do this </a:t>
            </a: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automatically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This is what </a:t>
            </a: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loops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do!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b="1" i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1600" lvl="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</a:pPr>
            <a:endParaRPr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5AE41620-1C7D-3E17-7C23-C0094DD197A6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4/9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BE6F5E-523A-8026-1E5D-600602C9B9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98971" y="833946"/>
            <a:ext cx="2699658" cy="514606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0FAC1A1-E84E-A0EF-659B-B4615D75B6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51314" y="2579911"/>
            <a:ext cx="3277664" cy="39021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DF0F27C-50D5-5043-AB13-D85E23479D3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12758" y="4684562"/>
            <a:ext cx="3152963" cy="1295445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4C19BE2-9316-FA02-D10D-7035478B89D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82291" y="5157746"/>
            <a:ext cx="2597217" cy="822261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538545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1">
          <a:extLst>
            <a:ext uri="{FF2B5EF4-FFF2-40B4-BE49-F238E27FC236}">
              <a16:creationId xmlns:a16="http://schemas.microsoft.com/office/drawing/2014/main" id="{66AF08F9-C9FB-97E9-048C-E7940C447F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2" name="Google Shape;3212;p184">
            <a:extLst>
              <a:ext uri="{FF2B5EF4-FFF2-40B4-BE49-F238E27FC236}">
                <a16:creationId xmlns:a16="http://schemas.microsoft.com/office/drawing/2014/main" id="{250186CE-77DE-1DBF-FF98-17CE1234E6E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Today’s Lecture</a:t>
            </a:r>
            <a:endParaRPr dirty="0"/>
          </a:p>
        </p:txBody>
      </p:sp>
      <p:sp>
        <p:nvSpPr>
          <p:cNvPr id="3213" name="Google Shape;3213;p184">
            <a:extLst>
              <a:ext uri="{FF2B5EF4-FFF2-40B4-BE49-F238E27FC236}">
                <a16:creationId xmlns:a16="http://schemas.microsoft.com/office/drawing/2014/main" id="{DE53FE34-AAEB-7C98-02B7-B32A61B12F6A}"/>
              </a:ext>
            </a:extLst>
          </p:cNvPr>
          <p:cNvSpPr txBox="1"/>
          <p:nvPr/>
        </p:nvSpPr>
        <p:spPr>
          <a:xfrm>
            <a:off x="1211100" y="1800300"/>
            <a:ext cx="99447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42900">
              <a:lnSpc>
                <a:spcPct val="90000"/>
              </a:lnSpc>
              <a:buClr>
                <a:srgbClr val="3D85C6"/>
              </a:buClr>
              <a:buSzPts val="1800"/>
              <a:buFont typeface="Calibri"/>
              <a:buChar char="●"/>
            </a:pPr>
            <a:r>
              <a:rPr lang="en-GB" sz="18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Lecture 3: Loops</a:t>
            </a:r>
            <a:br>
              <a:rPr lang="en-GB" sz="18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8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lang="en-GB" sz="1600" b="1" dirty="0">
              <a:solidFill>
                <a:srgbClr val="3D85C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1600"/>
              <a:buFont typeface="Calibri"/>
              <a:buChar char="○"/>
            </a:pPr>
            <a:r>
              <a:rPr lang="en-GB" sz="16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Recap: Accessing </a:t>
            </a:r>
            <a:r>
              <a:rPr lang="en-GB" sz="1600" b="1" dirty="0" err="1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Noteable</a:t>
            </a:r>
            <a:br>
              <a:rPr lang="en-GB" sz="16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000" b="1" dirty="0">
              <a:solidFill>
                <a:srgbClr val="3D85C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1600"/>
              <a:buFont typeface="Calibri"/>
              <a:buChar char="○"/>
            </a:pPr>
            <a:r>
              <a:rPr lang="en-GB" sz="16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Recap: If Statements</a:t>
            </a:r>
            <a:br>
              <a:rPr lang="en-GB" sz="16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000" b="1" dirty="0">
              <a:solidFill>
                <a:srgbClr val="3D85C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1600"/>
              <a:buFont typeface="Calibri"/>
              <a:buChar char="○"/>
            </a:pPr>
            <a:r>
              <a:rPr lang="en-GB" sz="16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For Loops</a:t>
            </a:r>
            <a:br>
              <a:rPr lang="en-GB" sz="12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600" b="1" dirty="0">
              <a:solidFill>
                <a:srgbClr val="3D85C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76D945F7-9E4E-6CEF-BA63-2CCC19AC37C3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1/9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08077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CF916094-793C-9A63-4700-4530D41A44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DA3DD8E-5720-CB72-7AF3-C852D2C974B7}"/>
              </a:ext>
            </a:extLst>
          </p:cNvPr>
          <p:cNvSpPr/>
          <p:nvPr/>
        </p:nvSpPr>
        <p:spPr>
          <a:xfrm>
            <a:off x="489858" y="1273629"/>
            <a:ext cx="11332028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B3AB74D7-92DC-D00B-CF9B-3F42F48408F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-301224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Motivation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B59F1560-91AA-313A-E8C3-B7EA8CFEAC39}"/>
              </a:ext>
            </a:extLst>
          </p:cNvPr>
          <p:cNvSpPr txBox="1"/>
          <p:nvPr/>
        </p:nvSpPr>
        <p:spPr>
          <a:xfrm>
            <a:off x="1203929" y="1149571"/>
            <a:ext cx="5131557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Suppose we want to do a very </a:t>
            </a: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repetitive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computation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instance, suppose we want to </a:t>
            </a:r>
            <a:r>
              <a:rPr lang="en-GB" sz="1600" b="1" i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print </a:t>
            </a:r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square of each item in this </a:t>
            </a:r>
            <a:r>
              <a:rPr lang="en-GB" sz="1600" b="1" i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list</a:t>
            </a:r>
          </a:p>
          <a:p>
            <a:pPr marL="101600" lvl="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</a:pPr>
            <a:endParaRPr lang="en-GB" sz="1600" b="1" i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1600" lvl="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</a:pPr>
            <a:endParaRPr lang="en-GB" sz="1600" b="1" i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We could just write something like this…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But it would be nice to be able to do this </a:t>
            </a: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automatically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This is what </a:t>
            </a: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loops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do!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b="1" i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1600" lvl="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</a:pPr>
            <a:endParaRPr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4874CA8E-E807-DFA4-6650-2112091D3ABF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4/9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410C8F-C033-7DBD-778C-41FD2BD00C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98971" y="833946"/>
            <a:ext cx="2699658" cy="514606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DD4E686-B258-1CE3-65CF-26D49EB2E4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51314" y="2579911"/>
            <a:ext cx="3277664" cy="39021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56FEB84-3BDE-601F-3C19-9F8B4C32AEA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12758" y="4684562"/>
            <a:ext cx="3152963" cy="1295445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8E9495A-3034-925E-B8D0-CD9CC50374D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82291" y="5157746"/>
            <a:ext cx="2597217" cy="822261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14" name="Google Shape;198;p20">
            <a:extLst>
              <a:ext uri="{FF2B5EF4-FFF2-40B4-BE49-F238E27FC236}">
                <a16:creationId xmlns:a16="http://schemas.microsoft.com/office/drawing/2014/main" id="{0D8F3988-CA3F-0012-D9C5-9DBA3AA04FEB}"/>
              </a:ext>
            </a:extLst>
          </p:cNvPr>
          <p:cNvSpPr txBox="1"/>
          <p:nvPr/>
        </p:nvSpPr>
        <p:spPr>
          <a:xfrm>
            <a:off x="4208790" y="4132855"/>
            <a:ext cx="3532412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Much shorter code!</a:t>
            </a:r>
            <a:endParaRPr sz="20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498309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5B631C68-441D-34AB-FC22-2B912596BE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04F6A90-D8D8-EDA6-EC94-E665100779BA}"/>
              </a:ext>
            </a:extLst>
          </p:cNvPr>
          <p:cNvSpPr/>
          <p:nvPr/>
        </p:nvSpPr>
        <p:spPr>
          <a:xfrm>
            <a:off x="489858" y="1273629"/>
            <a:ext cx="11332028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FB15F29C-BC11-0A0A-FB27-2B86C8289EB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-301224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Motivation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6E015FAC-2837-DB4F-2F9D-A4C2A74C6EF6}"/>
              </a:ext>
            </a:extLst>
          </p:cNvPr>
          <p:cNvSpPr txBox="1"/>
          <p:nvPr/>
        </p:nvSpPr>
        <p:spPr>
          <a:xfrm>
            <a:off x="1203929" y="1149571"/>
            <a:ext cx="5131557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Suppose we want to do a very </a:t>
            </a: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repetitive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computation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instance, suppose we want to </a:t>
            </a:r>
            <a:r>
              <a:rPr lang="en-GB" sz="1600" b="1" i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print </a:t>
            </a:r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square of each item in this </a:t>
            </a:r>
            <a:r>
              <a:rPr lang="en-GB" sz="1600" b="1" i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list</a:t>
            </a:r>
          </a:p>
          <a:p>
            <a:pPr marL="101600" lvl="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</a:pPr>
            <a:endParaRPr lang="en-GB" sz="1600" b="1" i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1600" lvl="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</a:pPr>
            <a:endParaRPr lang="en-GB" sz="1600" b="1" i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We could just write something like this…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But it would be nice to be able to do this </a:t>
            </a: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automatically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This is what </a:t>
            </a: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loops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do!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b="1" i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1600" lvl="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</a:pPr>
            <a:endParaRPr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045265C2-EAF1-8909-E06F-3E39DEB4E8BD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4/9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96AEDF-8409-BDF8-325D-704B140722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98971" y="833946"/>
            <a:ext cx="2699658" cy="514606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A75F495-2063-5773-BBF4-EC29DEA9E8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51314" y="2579911"/>
            <a:ext cx="3277664" cy="39021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A3D2937-F5F2-9D51-C33A-8820581003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12758" y="4684562"/>
            <a:ext cx="3152963" cy="129544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9E02492-4882-0F98-33EE-E88F27588E5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82291" y="5157746"/>
            <a:ext cx="2597217" cy="82226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4607848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C922B2CF-AFC2-F48C-8BC7-4B7A1F572D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1B34F9-40CA-3A20-936E-4A362D326653}"/>
              </a:ext>
            </a:extLst>
          </p:cNvPr>
          <p:cNvSpPr/>
          <p:nvPr/>
        </p:nvSpPr>
        <p:spPr>
          <a:xfrm>
            <a:off x="489858" y="1273629"/>
            <a:ext cx="11332028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DED80097-3E64-C062-6726-8F87C560BA0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200" y="-306142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/>
              <a:t>Iterable</a:t>
            </a:r>
            <a:r>
              <a:rPr lang="en-GB" dirty="0"/>
              <a:t> Objects</a:t>
            </a:r>
            <a:endParaRPr dirty="0"/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A39359C2-67ED-8CAB-39B6-7DB0BD6649C3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5/9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7572CA3-646A-8075-C685-3699BB007E8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07566" y="5646247"/>
            <a:ext cx="1934969" cy="28095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93965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14BC6A66-F4E3-B745-7FF3-E7373C5478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49F6769-A6A5-7865-57BA-17EAB392E60B}"/>
              </a:ext>
            </a:extLst>
          </p:cNvPr>
          <p:cNvSpPr/>
          <p:nvPr/>
        </p:nvSpPr>
        <p:spPr>
          <a:xfrm>
            <a:off x="489858" y="1273629"/>
            <a:ext cx="11332028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5C28D9A9-24B9-9E0E-601C-D7C6EBAA25E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200" y="-306142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/>
              <a:t>Iterable</a:t>
            </a:r>
            <a:r>
              <a:rPr lang="en-GB" dirty="0"/>
              <a:t> Objects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CAB8BE65-9043-9252-0E21-45690E265D0C}"/>
              </a:ext>
            </a:extLst>
          </p:cNvPr>
          <p:cNvSpPr txBox="1"/>
          <p:nvPr/>
        </p:nvSpPr>
        <p:spPr>
          <a:xfrm>
            <a:off x="1176380" y="1360054"/>
            <a:ext cx="1223482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An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b="1" i="1" dirty="0" err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iterable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object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is an object which contains lots of elements that we could list one by one</a:t>
            </a:r>
            <a:b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800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9B50A879-CED6-5AFA-0738-CEC61F7F0E67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5/9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36460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53670138-22FF-7143-1172-20B7094F49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03709BD-79E5-A3A4-79C6-98C04290DA33}"/>
              </a:ext>
            </a:extLst>
          </p:cNvPr>
          <p:cNvSpPr/>
          <p:nvPr/>
        </p:nvSpPr>
        <p:spPr>
          <a:xfrm>
            <a:off x="489858" y="1273629"/>
            <a:ext cx="11332028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F1B9D87D-C4DE-F268-BC8C-B44C31D211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200" y="-306142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/>
              <a:t>Iterable</a:t>
            </a:r>
            <a:r>
              <a:rPr lang="en-GB" dirty="0"/>
              <a:t> Objects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D0C5FE13-89F8-387F-32BD-ED8577045F96}"/>
              </a:ext>
            </a:extLst>
          </p:cNvPr>
          <p:cNvSpPr txBox="1"/>
          <p:nvPr/>
        </p:nvSpPr>
        <p:spPr>
          <a:xfrm>
            <a:off x="1176380" y="1360054"/>
            <a:ext cx="1223482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An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b="1" i="1" dirty="0" err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iterable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object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is an object which contains lots of elements that we could list one by one</a:t>
            </a:r>
            <a:b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2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We’ve already seen an example – the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list</a:t>
            </a:r>
            <a:b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800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5458021D-AD97-A208-3137-16CE0E995235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5/9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89732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B9F8C2AD-CE17-BB58-94A0-6A9C90DA00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D03D928-CC8C-C328-FEEE-E32EB5E4A070}"/>
              </a:ext>
            </a:extLst>
          </p:cNvPr>
          <p:cNvSpPr/>
          <p:nvPr/>
        </p:nvSpPr>
        <p:spPr>
          <a:xfrm>
            <a:off x="489858" y="1273629"/>
            <a:ext cx="11332028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BF2873A4-D80A-C401-34EC-CA102980DDD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200" y="-306142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/>
              <a:t>Iterable</a:t>
            </a:r>
            <a:r>
              <a:rPr lang="en-GB" dirty="0"/>
              <a:t> Objects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B8D3B810-7B03-D682-B192-062043067D78}"/>
              </a:ext>
            </a:extLst>
          </p:cNvPr>
          <p:cNvSpPr txBox="1"/>
          <p:nvPr/>
        </p:nvSpPr>
        <p:spPr>
          <a:xfrm>
            <a:off x="1176380" y="1360054"/>
            <a:ext cx="1223482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An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b="1" i="1" dirty="0" err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iterable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object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is an object which contains lots of elements that we could list one by one</a:t>
            </a:r>
            <a:b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2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We’ve already seen an example – the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list</a:t>
            </a:r>
            <a:b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200" b="1" i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Other examples include:</a:t>
            </a:r>
            <a:b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800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27CBBED5-4E65-4FEC-5549-6FD376626FD0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5/9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83247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B7EAAEE7-7A5E-BB85-C5DB-3F22650449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9F4284A-B696-91D5-3C46-0D6ADEBC6276}"/>
              </a:ext>
            </a:extLst>
          </p:cNvPr>
          <p:cNvSpPr/>
          <p:nvPr/>
        </p:nvSpPr>
        <p:spPr>
          <a:xfrm>
            <a:off x="489858" y="1273629"/>
            <a:ext cx="11332028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7E54FA08-88D9-CCA6-1A22-E4FEB1DF4DC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200" y="-306142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/>
              <a:t>Iterable</a:t>
            </a:r>
            <a:r>
              <a:rPr lang="en-GB" dirty="0"/>
              <a:t> Objects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A9095FDC-F4E7-CCFD-CD6D-3B63F24D6DAD}"/>
              </a:ext>
            </a:extLst>
          </p:cNvPr>
          <p:cNvSpPr txBox="1"/>
          <p:nvPr/>
        </p:nvSpPr>
        <p:spPr>
          <a:xfrm>
            <a:off x="1176380" y="1360054"/>
            <a:ext cx="1223482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An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b="1" i="1" dirty="0" err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iterable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object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is an object which contains lots of elements that we could list one by one</a:t>
            </a:r>
            <a:b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2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We’ve already seen an example – the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list</a:t>
            </a:r>
            <a:b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200" b="1" i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Other examples include:</a:t>
            </a:r>
            <a:b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b="1" i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Tuples</a:t>
            </a:r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like lists but use round brackets and can’t be changed</a:t>
            </a:r>
            <a:b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GB" sz="1800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478D3224-84E5-AE3C-3596-CB4C56369FD6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5/9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05103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51FFFD1F-C73A-B340-1686-F6C8CDE163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E161E74-AFE8-AC5C-5A1A-13B6E7B45E1A}"/>
              </a:ext>
            </a:extLst>
          </p:cNvPr>
          <p:cNvSpPr/>
          <p:nvPr/>
        </p:nvSpPr>
        <p:spPr>
          <a:xfrm>
            <a:off x="489858" y="1273629"/>
            <a:ext cx="11332028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73A98A54-5013-51FB-A63A-E41AF28C55F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200" y="-306142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/>
              <a:t>Iterable</a:t>
            </a:r>
            <a:r>
              <a:rPr lang="en-GB" dirty="0"/>
              <a:t> Objects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2CDD9BE3-2AAC-B86C-15BD-55E0FE46691D}"/>
              </a:ext>
            </a:extLst>
          </p:cNvPr>
          <p:cNvSpPr txBox="1"/>
          <p:nvPr/>
        </p:nvSpPr>
        <p:spPr>
          <a:xfrm>
            <a:off x="1176380" y="1360054"/>
            <a:ext cx="1223482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An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b="1" i="1" dirty="0" err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iterable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object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is an object which contains lots of elements that we could list one by one</a:t>
            </a:r>
            <a:b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2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We’ve already seen an example – the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list</a:t>
            </a:r>
            <a:b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200" b="1" i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Other examples include:</a:t>
            </a:r>
            <a:b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b="1" i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Tuples</a:t>
            </a:r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like lists but use round brackets and can’t be changed</a:t>
            </a:r>
            <a:b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GB" sz="1800" b="1" i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endParaRPr lang="en-GB" sz="1800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75CEF6EE-7DFE-9394-0187-F9AFE467CB98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5/9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33867D-5BCB-99DC-7EB2-0E5EB0977F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76380" y="5459234"/>
            <a:ext cx="2231758" cy="3746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9755601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86F5C7F2-43F2-8FDD-8696-2C99E5CBB1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6507383-F00D-E028-4F1B-21DE517352ED}"/>
              </a:ext>
            </a:extLst>
          </p:cNvPr>
          <p:cNvSpPr/>
          <p:nvPr/>
        </p:nvSpPr>
        <p:spPr>
          <a:xfrm>
            <a:off x="489858" y="1273629"/>
            <a:ext cx="11332028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6166FE1D-57F4-7BA5-DFEB-AA4EE5D2827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200" y="-306142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/>
              <a:t>Iterable</a:t>
            </a:r>
            <a:r>
              <a:rPr lang="en-GB" dirty="0"/>
              <a:t> Objects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03C5FF72-B7A0-4403-0CC3-AC7954F19735}"/>
              </a:ext>
            </a:extLst>
          </p:cNvPr>
          <p:cNvSpPr txBox="1"/>
          <p:nvPr/>
        </p:nvSpPr>
        <p:spPr>
          <a:xfrm>
            <a:off x="1176380" y="1360054"/>
            <a:ext cx="1223482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An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b="1" i="1" dirty="0" err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iterable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object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is an object which contains lots of elements that we could list one by one</a:t>
            </a:r>
            <a:b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2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We’ve already seen an example – the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list</a:t>
            </a:r>
            <a:b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200" b="1" i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Other examples include:</a:t>
            </a:r>
            <a:b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b="1" i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Tuples</a:t>
            </a:r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like lists but use round brackets and can’t be changed</a:t>
            </a:r>
            <a:b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GB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b="1" i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Dictionaries</a:t>
            </a:r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records “keys” and “values” so that we can look up data using labels of our choosing</a:t>
            </a:r>
            <a:b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endParaRPr lang="en-GB" sz="1600" dirty="0">
              <a:solidFill>
                <a:schemeClr val="accent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endParaRPr lang="en-GB" sz="1800" b="1" i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endParaRPr lang="en-GB" sz="1800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E0301562-2627-9CE5-214C-94F0BF936ED2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5/9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410DCB-2411-0B13-AEA1-5A0AA37154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76380" y="5459234"/>
            <a:ext cx="2231758" cy="3746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5563444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8F83854C-1D87-A017-E60B-20E591EC74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6859298-2BBA-D397-14F3-65A2DA8911EB}"/>
              </a:ext>
            </a:extLst>
          </p:cNvPr>
          <p:cNvSpPr/>
          <p:nvPr/>
        </p:nvSpPr>
        <p:spPr>
          <a:xfrm>
            <a:off x="489858" y="1273629"/>
            <a:ext cx="11332028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C04E89BE-8DC0-B31A-BB00-8E31B928853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200" y="-306142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/>
              <a:t>Iterable</a:t>
            </a:r>
            <a:r>
              <a:rPr lang="en-GB" dirty="0"/>
              <a:t> Objects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CA38D148-A4E3-9636-40E2-5DE6950A39A4}"/>
              </a:ext>
            </a:extLst>
          </p:cNvPr>
          <p:cNvSpPr txBox="1"/>
          <p:nvPr/>
        </p:nvSpPr>
        <p:spPr>
          <a:xfrm>
            <a:off x="1176380" y="1360054"/>
            <a:ext cx="1223482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An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b="1" i="1" dirty="0" err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iterable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object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is an object which contains lots of elements that we could list one by one</a:t>
            </a:r>
            <a:b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2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We’ve already seen an example – the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list</a:t>
            </a:r>
            <a:b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200" b="1" i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Other examples include:</a:t>
            </a:r>
            <a:b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b="1" i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Tuples</a:t>
            </a:r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like lists but use round brackets and can’t be changed</a:t>
            </a:r>
            <a:b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GB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b="1" i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Dictionaries</a:t>
            </a:r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records “keys” and “values” so that we can look up data using labels of our choosing</a:t>
            </a:r>
            <a:b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GB" sz="1800" b="1" i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endParaRPr lang="en-GB" sz="1800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1A41632E-1EB8-2CBE-B846-A4B99827B784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5/9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74EFD7-B257-6C7F-D7B9-FE0A99D78B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76380" y="5459234"/>
            <a:ext cx="2231758" cy="3746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3243A54-466F-9D2F-011B-D7DB31470D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32420" y="5365297"/>
            <a:ext cx="4646904" cy="5619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0EF6762-6548-B388-1676-12B4712ABCE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86199" y="5646247"/>
            <a:ext cx="1962687" cy="24867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8122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1">
          <a:extLst>
            <a:ext uri="{FF2B5EF4-FFF2-40B4-BE49-F238E27FC236}">
              <a16:creationId xmlns:a16="http://schemas.microsoft.com/office/drawing/2014/main" id="{6C57CD62-B6F4-291B-7835-E8AC6B969A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2" name="Google Shape;3212;p184">
            <a:extLst>
              <a:ext uri="{FF2B5EF4-FFF2-40B4-BE49-F238E27FC236}">
                <a16:creationId xmlns:a16="http://schemas.microsoft.com/office/drawing/2014/main" id="{699BBB23-6A85-D329-7F99-5C0A82329F9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Today’s Lecture</a:t>
            </a:r>
            <a:endParaRPr dirty="0"/>
          </a:p>
        </p:txBody>
      </p:sp>
      <p:sp>
        <p:nvSpPr>
          <p:cNvPr id="3213" name="Google Shape;3213;p184">
            <a:extLst>
              <a:ext uri="{FF2B5EF4-FFF2-40B4-BE49-F238E27FC236}">
                <a16:creationId xmlns:a16="http://schemas.microsoft.com/office/drawing/2014/main" id="{1E19E0E6-9845-91F2-50D4-110AD91E4B87}"/>
              </a:ext>
            </a:extLst>
          </p:cNvPr>
          <p:cNvSpPr txBox="1"/>
          <p:nvPr/>
        </p:nvSpPr>
        <p:spPr>
          <a:xfrm>
            <a:off x="1211100" y="1800300"/>
            <a:ext cx="99447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42900">
              <a:lnSpc>
                <a:spcPct val="90000"/>
              </a:lnSpc>
              <a:buClr>
                <a:srgbClr val="3D85C6"/>
              </a:buClr>
              <a:buSzPts val="1800"/>
              <a:buFont typeface="Calibri"/>
              <a:buChar char="●"/>
            </a:pPr>
            <a:r>
              <a:rPr lang="en-GB" sz="18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Lecture 3: Loops</a:t>
            </a:r>
            <a:br>
              <a:rPr lang="en-GB" sz="18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8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lang="en-GB" sz="1600" b="1" dirty="0">
              <a:solidFill>
                <a:srgbClr val="3D85C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1600"/>
              <a:buFont typeface="Calibri"/>
              <a:buChar char="○"/>
            </a:pPr>
            <a:r>
              <a:rPr lang="en-GB" sz="16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Recap: Accessing </a:t>
            </a:r>
            <a:r>
              <a:rPr lang="en-GB" sz="1600" b="1" dirty="0" err="1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Noteable</a:t>
            </a:r>
            <a:br>
              <a:rPr lang="en-GB" sz="16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000" b="1" dirty="0">
              <a:solidFill>
                <a:srgbClr val="3D85C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1600"/>
              <a:buFont typeface="Calibri"/>
              <a:buChar char="○"/>
            </a:pPr>
            <a:r>
              <a:rPr lang="en-GB" sz="16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Recap: If Statements</a:t>
            </a:r>
            <a:br>
              <a:rPr lang="en-GB" sz="16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000" b="1" dirty="0">
              <a:solidFill>
                <a:srgbClr val="3D85C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1600"/>
              <a:buFont typeface="Calibri"/>
              <a:buChar char="○"/>
            </a:pPr>
            <a:r>
              <a:rPr lang="en-GB" sz="16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For Loops</a:t>
            </a:r>
            <a:br>
              <a:rPr lang="en-GB" sz="12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200" b="1" dirty="0">
              <a:solidFill>
                <a:srgbClr val="3D85C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1600"/>
              <a:buFont typeface="Calibri"/>
              <a:buChar char="○"/>
            </a:pPr>
            <a:r>
              <a:rPr lang="en-GB" sz="16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While Loops</a:t>
            </a:r>
            <a:br>
              <a:rPr lang="en-GB" sz="16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600" b="1" dirty="0">
              <a:solidFill>
                <a:srgbClr val="3D85C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721E10D4-C4E2-08D2-74D9-A8B1D359745A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1/9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00005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A02BF06F-6615-4975-32FE-6BA452762A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DF04D09-C6E9-1D56-2DB9-A36336611FB1}"/>
              </a:ext>
            </a:extLst>
          </p:cNvPr>
          <p:cNvSpPr/>
          <p:nvPr/>
        </p:nvSpPr>
        <p:spPr>
          <a:xfrm>
            <a:off x="489858" y="1273629"/>
            <a:ext cx="11332028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D5B1369C-DDC6-44A3-613E-9AF456D0469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200" y="-306142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/>
              <a:t>Iterable</a:t>
            </a:r>
            <a:r>
              <a:rPr lang="en-GB" dirty="0"/>
              <a:t> Objects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5B96EF6D-1867-AFE6-A6BC-54E96C023E48}"/>
              </a:ext>
            </a:extLst>
          </p:cNvPr>
          <p:cNvSpPr txBox="1"/>
          <p:nvPr/>
        </p:nvSpPr>
        <p:spPr>
          <a:xfrm>
            <a:off x="1176380" y="1360054"/>
            <a:ext cx="1223482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An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b="1" i="1" dirty="0" err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iterable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object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is an object which contains lots of elements that we could list one by one</a:t>
            </a:r>
            <a:b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2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We’ve already seen an example – the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list</a:t>
            </a:r>
            <a:b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200" b="1" i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Other examples include:</a:t>
            </a:r>
            <a:b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b="1" i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Tuples</a:t>
            </a:r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like lists but use round brackets and can’t be changed</a:t>
            </a:r>
            <a:b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GB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b="1" i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Dictionaries</a:t>
            </a:r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records “keys” and “values” so that we can look up data using labels of our choosing</a:t>
            </a:r>
            <a:b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GB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endParaRPr lang="en-GB" sz="1800" b="1" i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endParaRPr lang="en-GB" sz="1800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CE8AA6C5-D95B-58A2-BA73-497051390DAC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5/9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DA21E1-1D02-CC75-3067-321F9B13E8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76380" y="5459234"/>
            <a:ext cx="2231758" cy="3746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21B13CC-E98A-59AA-9A35-9CD1B46AF1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32420" y="5365297"/>
            <a:ext cx="4646904" cy="56190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7240141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62C6D358-A1BA-0DFA-730B-543606E984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1B545B4-A9B7-0FA5-1B6D-4A4D2F2BB29E}"/>
              </a:ext>
            </a:extLst>
          </p:cNvPr>
          <p:cNvSpPr/>
          <p:nvPr/>
        </p:nvSpPr>
        <p:spPr>
          <a:xfrm>
            <a:off x="489858" y="1273629"/>
            <a:ext cx="11332028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66C3E2D2-344B-3CFA-5C5A-7C8340DB78B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200" y="-306142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/>
              <a:t>Iterable</a:t>
            </a:r>
            <a:r>
              <a:rPr lang="en-GB" dirty="0"/>
              <a:t> Objects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21D17C37-26A1-E867-64CC-C51B182F35D3}"/>
              </a:ext>
            </a:extLst>
          </p:cNvPr>
          <p:cNvSpPr txBox="1"/>
          <p:nvPr/>
        </p:nvSpPr>
        <p:spPr>
          <a:xfrm>
            <a:off x="1176380" y="1360054"/>
            <a:ext cx="1223482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An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b="1" i="1" dirty="0" err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iterable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object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is an object which contains lots of elements that we could list one by one</a:t>
            </a:r>
            <a:b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2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We’ve already seen an example – the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list</a:t>
            </a:r>
            <a:b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200" b="1" i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Other examples include:</a:t>
            </a:r>
            <a:b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b="1" i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Tuples</a:t>
            </a:r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like lists but use round brackets and can’t be changed</a:t>
            </a:r>
            <a:b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GB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b="1" i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Dictionaries</a:t>
            </a:r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records “keys” and “values” so that we can look up data using labels of our choosing</a:t>
            </a:r>
            <a:b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GB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GB" sz="1600" b="1" i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range</a:t>
            </a:r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object – a python object that represents a sequence of numbers, saved in a useful, memory-efficient way</a:t>
            </a:r>
            <a:b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GB" sz="1600" dirty="0">
              <a:solidFill>
                <a:schemeClr val="accent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endParaRPr lang="en-GB" sz="1800" b="1" i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endParaRPr lang="en-GB" sz="1800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4FEFA598-F151-4EC2-EF6B-C847902628F1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5/9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81500B-BF26-C86A-8F3B-006179150D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76380" y="5459234"/>
            <a:ext cx="2231758" cy="3746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93D24B-6E74-8AE0-E661-283023EFBE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32420" y="5365297"/>
            <a:ext cx="4646904" cy="56190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8065679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1203F992-D3CD-0282-1CEA-8582368C3B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AB70D2E-5513-D7CC-9CE2-2C2688C1B8AB}"/>
              </a:ext>
            </a:extLst>
          </p:cNvPr>
          <p:cNvSpPr/>
          <p:nvPr/>
        </p:nvSpPr>
        <p:spPr>
          <a:xfrm>
            <a:off x="489858" y="1273629"/>
            <a:ext cx="11332028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9F26FC4F-0CB7-0B95-33E1-A772F94B0E2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200" y="-306142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/>
              <a:t>Iterable</a:t>
            </a:r>
            <a:r>
              <a:rPr lang="en-GB" dirty="0"/>
              <a:t> Objects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ABCA5434-AA76-4AB1-4ECD-ABA765C1E428}"/>
              </a:ext>
            </a:extLst>
          </p:cNvPr>
          <p:cNvSpPr txBox="1"/>
          <p:nvPr/>
        </p:nvSpPr>
        <p:spPr>
          <a:xfrm>
            <a:off x="1176380" y="1360054"/>
            <a:ext cx="1223482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An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b="1" i="1" dirty="0" err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iterable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object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is an object which contains lots of elements that we could list one by one</a:t>
            </a:r>
            <a:b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2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We’ve already seen an example – the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list</a:t>
            </a:r>
            <a:b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200" b="1" i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Other examples include:</a:t>
            </a:r>
            <a:b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b="1" i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Tuples</a:t>
            </a:r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like lists but use round brackets and can’t be changed</a:t>
            </a:r>
            <a:b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GB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b="1" i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Dictionaries</a:t>
            </a:r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records “keys” and “values” so that we can look up data using labels of our choosing</a:t>
            </a:r>
            <a:b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GB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GB" sz="1600" b="1" i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range</a:t>
            </a:r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object – a python object that represents a sequence of numbers, saved in a useful, memory-efficient way</a:t>
            </a:r>
            <a:b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GB" sz="1200" b="1" i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endParaRPr lang="en-GB" sz="1600" dirty="0">
              <a:solidFill>
                <a:schemeClr val="accent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endParaRPr lang="en-GB" sz="1800" b="1" i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endParaRPr lang="en-GB" sz="1800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A206B9D1-162F-E730-8C7F-3F663F3D8DD2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5/9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1555E6-8ACC-B41B-9F8F-EFD60F3402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76380" y="5459234"/>
            <a:ext cx="2231758" cy="3746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1ABFEB9-1C00-8DC8-E55B-27C65030F0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04236" y="5457905"/>
            <a:ext cx="1965058" cy="40247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59D96E0-6842-88B8-8237-ADFC26F2E35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32420" y="5365297"/>
            <a:ext cx="4646904" cy="56190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9000208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3596CC1A-2A6A-C31F-5D5F-F380E1FA14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877FDFD-87E8-B387-0595-F15C201C7A5A}"/>
              </a:ext>
            </a:extLst>
          </p:cNvPr>
          <p:cNvSpPr/>
          <p:nvPr/>
        </p:nvSpPr>
        <p:spPr>
          <a:xfrm>
            <a:off x="489858" y="1273629"/>
            <a:ext cx="11332028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90768557-AA6B-2503-2169-6651B31C439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200" y="-306142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/>
              <a:t>Iterable</a:t>
            </a:r>
            <a:r>
              <a:rPr lang="en-GB" dirty="0"/>
              <a:t> Objects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B24732D1-CC00-F340-1066-9F9C44FCB57F}"/>
              </a:ext>
            </a:extLst>
          </p:cNvPr>
          <p:cNvSpPr txBox="1"/>
          <p:nvPr/>
        </p:nvSpPr>
        <p:spPr>
          <a:xfrm>
            <a:off x="1176380" y="1360054"/>
            <a:ext cx="1223482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An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b="1" i="1" dirty="0" err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iterable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object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is an object which contains lots of elements that we could list one by one</a:t>
            </a:r>
            <a:b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2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We’ve already seen an example – the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list</a:t>
            </a:r>
            <a:b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200" b="1" i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Other examples include:</a:t>
            </a:r>
            <a:b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b="1" i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Tuples</a:t>
            </a:r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like lists but use round brackets and can’t be changed</a:t>
            </a:r>
            <a:b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GB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b="1" i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Dictionaries</a:t>
            </a:r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records “keys” and “values” so that we can look up data using labels of our choosing</a:t>
            </a:r>
            <a:b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GB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GB" sz="1600" b="1" i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range</a:t>
            </a:r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object – a python object that represents a sequence of numbers, saved in a useful, memory-efficient way</a:t>
            </a:r>
            <a:b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GB" sz="1200" b="1" i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for loop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performs an operation on each element in an </a:t>
            </a:r>
            <a:r>
              <a:rPr lang="en-GB" sz="1800" b="1" i="1" dirty="0" err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iterable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object</a:t>
            </a:r>
            <a:b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endParaRPr lang="en-GB" sz="1600" dirty="0">
              <a:solidFill>
                <a:schemeClr val="accent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endParaRPr lang="en-GB" sz="1800" b="1" i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endParaRPr lang="en-GB" sz="1800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966C1C88-FB51-9698-399F-1E37812918E3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5/9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53C6BF-7A90-75B3-EF6A-FA6B420075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76380" y="5459234"/>
            <a:ext cx="2231758" cy="3746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32C9329-DD6E-D047-5A3F-7DD81352DF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04236" y="5457905"/>
            <a:ext cx="1965058" cy="40247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3143BA-E449-5CE1-4951-F156B0BBB86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32420" y="5365297"/>
            <a:ext cx="4646904" cy="56190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3903461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2CD86725-2AD3-836D-3F1E-567A77FA99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FAA8C45B-A8FC-26A7-08CF-2E8405092B6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200" y="270000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For Loops</a:t>
            </a:r>
            <a:endParaRPr dirty="0"/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D52CF6FA-4811-83F5-6BEF-4BC0131C1CFA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6/9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24230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17A6C8CE-F13D-62EE-FAB7-F9ABC5CCDB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11F2E25E-FF1B-B2DD-BFD1-E3B3A9D32FC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200" y="270000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For Loops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9A002F79-6985-F1D8-72AD-70808BCB337B}"/>
              </a:ext>
            </a:extLst>
          </p:cNvPr>
          <p:cNvSpPr txBox="1"/>
          <p:nvPr/>
        </p:nvSpPr>
        <p:spPr>
          <a:xfrm>
            <a:off x="1176379" y="1882572"/>
            <a:ext cx="685109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for loop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lets you run code for every element in an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b="1" i="1" dirty="0" err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iterable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object</a:t>
            </a:r>
            <a:b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8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1600" lvl="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</a:pPr>
            <a:endParaRPr lang="en-GB" sz="1800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3F6AB63C-B1B9-FF4D-2E45-34A66A74D86B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6/9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64836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2594C23B-647D-19E1-6B8A-351F11DDA3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B0E048D9-C2B7-CB8D-AD94-7BAC731A53E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200" y="270000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For Loops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B568A6D2-7B4A-E7B7-D8DE-091FC14E4FFF}"/>
              </a:ext>
            </a:extLst>
          </p:cNvPr>
          <p:cNvSpPr txBox="1"/>
          <p:nvPr/>
        </p:nvSpPr>
        <p:spPr>
          <a:xfrm>
            <a:off x="1176379" y="1882572"/>
            <a:ext cx="685109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for loop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lets you run code for every element in an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b="1" i="1" dirty="0" err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iterable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object</a:t>
            </a:r>
            <a:b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8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Let’s look at an example:</a:t>
            </a:r>
            <a:endParaRPr lang="en-GB" sz="1800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B87CC37E-8B85-BD02-5412-6A2C349C69A6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6/9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7981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4F042219-63A2-156C-D9A3-E2AA25480B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25333F89-9691-1E24-F963-0B3DAC6E35E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200" y="270000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For Loops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F449D261-CDE2-0496-64FA-D0DFA43A24F8}"/>
              </a:ext>
            </a:extLst>
          </p:cNvPr>
          <p:cNvSpPr txBox="1"/>
          <p:nvPr/>
        </p:nvSpPr>
        <p:spPr>
          <a:xfrm>
            <a:off x="1176379" y="1882572"/>
            <a:ext cx="685109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for loop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lets you run code for every element in an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b="1" i="1" dirty="0" err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iterable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object</a:t>
            </a:r>
            <a:b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8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Let’s look at an example:</a:t>
            </a:r>
            <a:endParaRPr lang="en-GB" sz="1800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A2228310-607E-CD1E-7E96-9C010448E115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6/9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618A3A-9BA6-F983-41AB-8AA835D337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19174" y="3590772"/>
            <a:ext cx="4087731" cy="155874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A388D89-228A-190F-B5F9-B5ADD0ADCB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00353" y="3686244"/>
            <a:ext cx="3903548" cy="126675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430998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E1FB2394-BC47-9F59-C43C-E76FDB5110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6C51FC4B-F531-8076-DA83-004D9A3B120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200" y="270000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For Loops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D345FE1D-7A5C-0895-F82C-946F498CAD83}"/>
              </a:ext>
            </a:extLst>
          </p:cNvPr>
          <p:cNvSpPr txBox="1"/>
          <p:nvPr/>
        </p:nvSpPr>
        <p:spPr>
          <a:xfrm>
            <a:off x="1176379" y="1882572"/>
            <a:ext cx="685109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for loop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lets you run code for every element in an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b="1" i="1" dirty="0" err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iterable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object</a:t>
            </a:r>
            <a:b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8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Let’s look at an example:</a:t>
            </a:r>
            <a:endParaRPr lang="en-GB" sz="1800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1EECB319-7D33-EE55-2921-28A9EFC6595C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6/9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6109A8-76F9-C7D6-BBB5-D0CDE63042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19174" y="3590772"/>
            <a:ext cx="4087731" cy="155874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1757446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EC28EE7E-8E66-FA48-999D-B1B3935A47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4E6B8999-5CD8-46CE-E5C5-1FD22CD4FEB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200" y="270000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For Loops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A8B206BD-4F53-2F11-A5E5-4498E3A19D7C}"/>
              </a:ext>
            </a:extLst>
          </p:cNvPr>
          <p:cNvSpPr txBox="1"/>
          <p:nvPr/>
        </p:nvSpPr>
        <p:spPr>
          <a:xfrm>
            <a:off x="1176379" y="1882572"/>
            <a:ext cx="685109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for loop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lets you run code for every element in an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b="1" i="1" dirty="0" err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iterable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object</a:t>
            </a:r>
            <a:b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8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Let’s look at an example:</a:t>
            </a:r>
            <a:endParaRPr lang="en-GB" sz="1800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803408D4-12A5-B3CD-A317-21D2EA360A98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6/9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D5B3B0-0C7A-6BE2-7430-28FC332029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19174" y="3590772"/>
            <a:ext cx="4087731" cy="155874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Google Shape;200;p20">
            <a:extLst>
              <a:ext uri="{FF2B5EF4-FFF2-40B4-BE49-F238E27FC236}">
                <a16:creationId xmlns:a16="http://schemas.microsoft.com/office/drawing/2014/main" id="{AB10978B-5859-0842-EA8F-5EAF8BE9F978}"/>
              </a:ext>
            </a:extLst>
          </p:cNvPr>
          <p:cNvSpPr/>
          <p:nvPr/>
        </p:nvSpPr>
        <p:spPr>
          <a:xfrm>
            <a:off x="1974337" y="4169343"/>
            <a:ext cx="514863" cy="320040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02944C9-C879-CA81-1CB3-BE20B0132473}"/>
              </a:ext>
            </a:extLst>
          </p:cNvPr>
          <p:cNvCxnSpPr>
            <a:cxnSpLocks/>
          </p:cNvCxnSpPr>
          <p:nvPr/>
        </p:nvCxnSpPr>
        <p:spPr>
          <a:xfrm flipH="1" flipV="1">
            <a:off x="2183727" y="4545938"/>
            <a:ext cx="593159" cy="105899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Google Shape;198;p20">
            <a:extLst>
              <a:ext uri="{FF2B5EF4-FFF2-40B4-BE49-F238E27FC236}">
                <a16:creationId xmlns:a16="http://schemas.microsoft.com/office/drawing/2014/main" id="{05EA23A0-7140-1A01-4050-75FB6BAECEF0}"/>
              </a:ext>
            </a:extLst>
          </p:cNvPr>
          <p:cNvSpPr txBox="1"/>
          <p:nvPr/>
        </p:nvSpPr>
        <p:spPr>
          <a:xfrm>
            <a:off x="1667991" y="5517143"/>
            <a:ext cx="3532412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“for” keyword</a:t>
            </a:r>
            <a:endParaRPr sz="20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7410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1">
          <a:extLst>
            <a:ext uri="{FF2B5EF4-FFF2-40B4-BE49-F238E27FC236}">
              <a16:creationId xmlns:a16="http://schemas.microsoft.com/office/drawing/2014/main" id="{105959EF-7274-3857-A80D-C4E12B9203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2" name="Google Shape;3212;p184">
            <a:extLst>
              <a:ext uri="{FF2B5EF4-FFF2-40B4-BE49-F238E27FC236}">
                <a16:creationId xmlns:a16="http://schemas.microsoft.com/office/drawing/2014/main" id="{01847475-A9E5-322E-3067-22A91683AA4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Today’s Lecture</a:t>
            </a:r>
            <a:endParaRPr dirty="0"/>
          </a:p>
        </p:txBody>
      </p:sp>
      <p:sp>
        <p:nvSpPr>
          <p:cNvPr id="3213" name="Google Shape;3213;p184">
            <a:extLst>
              <a:ext uri="{FF2B5EF4-FFF2-40B4-BE49-F238E27FC236}">
                <a16:creationId xmlns:a16="http://schemas.microsoft.com/office/drawing/2014/main" id="{DCEB7ECB-ED4F-A92B-41AA-ED30E8AD0E42}"/>
              </a:ext>
            </a:extLst>
          </p:cNvPr>
          <p:cNvSpPr txBox="1"/>
          <p:nvPr/>
        </p:nvSpPr>
        <p:spPr>
          <a:xfrm>
            <a:off x="1211100" y="1800300"/>
            <a:ext cx="99447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42900">
              <a:lnSpc>
                <a:spcPct val="90000"/>
              </a:lnSpc>
              <a:buClr>
                <a:srgbClr val="3D85C6"/>
              </a:buClr>
              <a:buSzPts val="1800"/>
              <a:buFont typeface="Calibri"/>
              <a:buChar char="●"/>
            </a:pPr>
            <a:r>
              <a:rPr lang="en-GB" sz="18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Lecture 3: Loops</a:t>
            </a:r>
            <a:br>
              <a:rPr lang="en-GB" sz="18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8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lang="en-GB" sz="1600" b="1" dirty="0">
              <a:solidFill>
                <a:srgbClr val="3D85C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1600"/>
              <a:buFont typeface="Calibri"/>
              <a:buChar char="○"/>
            </a:pPr>
            <a:r>
              <a:rPr lang="en-GB" sz="16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Recap: Accessing </a:t>
            </a:r>
            <a:r>
              <a:rPr lang="en-GB" sz="1600" b="1" dirty="0" err="1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Noteable</a:t>
            </a:r>
            <a:br>
              <a:rPr lang="en-GB" sz="16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000" b="1" dirty="0">
              <a:solidFill>
                <a:srgbClr val="3D85C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1600"/>
              <a:buFont typeface="Calibri"/>
              <a:buChar char="○"/>
            </a:pPr>
            <a:r>
              <a:rPr lang="en-GB" sz="16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Recap: If Statements</a:t>
            </a:r>
            <a:br>
              <a:rPr lang="en-GB" sz="16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000" b="1" dirty="0">
              <a:solidFill>
                <a:srgbClr val="3D85C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1600"/>
              <a:buFont typeface="Calibri"/>
              <a:buChar char="○"/>
            </a:pPr>
            <a:r>
              <a:rPr lang="en-GB" sz="16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For Loops</a:t>
            </a:r>
            <a:br>
              <a:rPr lang="en-GB" sz="12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200" b="1" dirty="0">
              <a:solidFill>
                <a:srgbClr val="3D85C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1600"/>
              <a:buFont typeface="Calibri"/>
              <a:buChar char="○"/>
            </a:pPr>
            <a:r>
              <a:rPr lang="en-GB" sz="16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While Loops</a:t>
            </a:r>
            <a:br>
              <a:rPr lang="en-GB" sz="16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000" b="1" dirty="0">
              <a:solidFill>
                <a:srgbClr val="3D85C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1600"/>
              <a:buFont typeface="Calibri"/>
              <a:buChar char="○"/>
            </a:pPr>
            <a:r>
              <a:rPr lang="en-GB" sz="16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Practical</a:t>
            </a:r>
            <a:br>
              <a:rPr lang="en-GB" sz="16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600" b="1" dirty="0">
              <a:solidFill>
                <a:srgbClr val="3D85C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826D5F01-1C90-6A3D-598F-5A4C3C85F4D3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1/9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57785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A6851965-40FF-1843-DA2A-77D5737C74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7FC820F5-5B29-3D99-57A3-8E49D2F8167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200" y="270000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For Loops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A97D0DE7-FCE4-45EE-F330-F5801CA635DB}"/>
              </a:ext>
            </a:extLst>
          </p:cNvPr>
          <p:cNvSpPr txBox="1"/>
          <p:nvPr/>
        </p:nvSpPr>
        <p:spPr>
          <a:xfrm>
            <a:off x="1176379" y="1882572"/>
            <a:ext cx="685109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for loop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lets you run code for every element in an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b="1" i="1" dirty="0" err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iterable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object</a:t>
            </a:r>
            <a:b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8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Let’s look at an example:</a:t>
            </a:r>
            <a:endParaRPr lang="en-GB" sz="1800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3E356233-7A90-1E68-CAE0-410B2EEF08F0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6/9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4469FF-EBBF-0993-3A6A-3AC8E88580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19174" y="3590772"/>
            <a:ext cx="4087731" cy="155874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6104089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4303B9B8-8E3A-B871-D97C-420580A5B2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90A7E770-6161-4B9C-0D56-0E91E335D00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200" y="270000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For Loops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5D28DA3B-5B5E-A388-ACB1-10E9E6757DBC}"/>
              </a:ext>
            </a:extLst>
          </p:cNvPr>
          <p:cNvSpPr txBox="1"/>
          <p:nvPr/>
        </p:nvSpPr>
        <p:spPr>
          <a:xfrm>
            <a:off x="1176379" y="1882572"/>
            <a:ext cx="685109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for loop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lets you run code for every element in an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b="1" i="1" dirty="0" err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iterable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object</a:t>
            </a:r>
            <a:b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8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Let’s look at an example:</a:t>
            </a:r>
            <a:endParaRPr lang="en-GB" sz="1800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AC9FF0A3-54A2-6AEE-1E8E-1E8718765734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6/9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2592D2-77FE-151E-BBB9-23B40A38B8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19174" y="3590772"/>
            <a:ext cx="4087731" cy="155874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Google Shape;200;p20">
            <a:extLst>
              <a:ext uri="{FF2B5EF4-FFF2-40B4-BE49-F238E27FC236}">
                <a16:creationId xmlns:a16="http://schemas.microsoft.com/office/drawing/2014/main" id="{9EE05B04-3F6F-2A22-950A-D06385036F1C}"/>
              </a:ext>
            </a:extLst>
          </p:cNvPr>
          <p:cNvSpPr/>
          <p:nvPr/>
        </p:nvSpPr>
        <p:spPr>
          <a:xfrm>
            <a:off x="2884590" y="4167805"/>
            <a:ext cx="370843" cy="320040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17C487C-E06C-B87B-85B5-66C9F58E489D}"/>
              </a:ext>
            </a:extLst>
          </p:cNvPr>
          <p:cNvCxnSpPr>
            <a:cxnSpLocks/>
          </p:cNvCxnSpPr>
          <p:nvPr/>
        </p:nvCxnSpPr>
        <p:spPr>
          <a:xfrm flipH="1">
            <a:off x="3255433" y="3108118"/>
            <a:ext cx="1870840" cy="87456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Google Shape;198;p20">
            <a:extLst>
              <a:ext uri="{FF2B5EF4-FFF2-40B4-BE49-F238E27FC236}">
                <a16:creationId xmlns:a16="http://schemas.microsoft.com/office/drawing/2014/main" id="{12B909D6-741E-525F-9CAB-70B970689AE9}"/>
              </a:ext>
            </a:extLst>
          </p:cNvPr>
          <p:cNvSpPr txBox="1"/>
          <p:nvPr/>
        </p:nvSpPr>
        <p:spPr>
          <a:xfrm>
            <a:off x="4071561" y="2726154"/>
            <a:ext cx="3532412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“in” keyword</a:t>
            </a:r>
            <a:endParaRPr sz="20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774999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F37D009F-C23C-FA17-F3C2-0805C8DC9F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D357A1A1-668C-7771-E6B5-131A71AD1C6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200" y="270000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For Loops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CF7EB674-FD4C-79DD-681D-CAD1D4879ED3}"/>
              </a:ext>
            </a:extLst>
          </p:cNvPr>
          <p:cNvSpPr txBox="1"/>
          <p:nvPr/>
        </p:nvSpPr>
        <p:spPr>
          <a:xfrm>
            <a:off x="1176379" y="1882572"/>
            <a:ext cx="685109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for loop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lets you run code for every element in an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b="1" i="1" dirty="0" err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iterable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object</a:t>
            </a:r>
            <a:b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8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Let’s look at an example:</a:t>
            </a:r>
            <a:endParaRPr lang="en-GB" sz="1800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B9112089-5E16-7128-7335-0F28F96D45C6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6/9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AF6E25-8465-0476-DD02-38024D2033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19174" y="3590772"/>
            <a:ext cx="4087731" cy="155874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987381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F6FA7E06-2F2F-9785-372E-457C0AA9E7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465FB568-046A-742F-686F-45E154086D3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200" y="270000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For Loops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C9613625-B5CC-ACB6-A4F5-BC11F1B4561E}"/>
              </a:ext>
            </a:extLst>
          </p:cNvPr>
          <p:cNvSpPr txBox="1"/>
          <p:nvPr/>
        </p:nvSpPr>
        <p:spPr>
          <a:xfrm>
            <a:off x="1176379" y="1882572"/>
            <a:ext cx="685109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for loop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lets you run code for every element in an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b="1" i="1" dirty="0" err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iterable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object</a:t>
            </a:r>
            <a:b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8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Let’s look at an example:</a:t>
            </a:r>
            <a:endParaRPr lang="en-GB" sz="1800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07AC8F16-EFA0-9477-1AD2-3F6A43CA5ECA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6/9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330537-4F8F-B75A-D58D-0F20A94487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19174" y="3590772"/>
            <a:ext cx="4087731" cy="155874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Google Shape;200;p20">
            <a:extLst>
              <a:ext uri="{FF2B5EF4-FFF2-40B4-BE49-F238E27FC236}">
                <a16:creationId xmlns:a16="http://schemas.microsoft.com/office/drawing/2014/main" id="{CF53BC97-9CD3-91F8-7DEC-CBED8AD12AD7}"/>
              </a:ext>
            </a:extLst>
          </p:cNvPr>
          <p:cNvSpPr/>
          <p:nvPr/>
        </p:nvSpPr>
        <p:spPr>
          <a:xfrm>
            <a:off x="4411133" y="4169343"/>
            <a:ext cx="190129" cy="320040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198;p20">
            <a:extLst>
              <a:ext uri="{FF2B5EF4-FFF2-40B4-BE49-F238E27FC236}">
                <a16:creationId xmlns:a16="http://schemas.microsoft.com/office/drawing/2014/main" id="{9B31BA00-D694-7FCB-33D0-72A8B85445CE}"/>
              </a:ext>
            </a:extLst>
          </p:cNvPr>
          <p:cNvSpPr txBox="1"/>
          <p:nvPr/>
        </p:nvSpPr>
        <p:spPr>
          <a:xfrm>
            <a:off x="6613774" y="4243177"/>
            <a:ext cx="3532412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Colon</a:t>
            </a:r>
            <a:endParaRPr sz="20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2E94667-22BE-E704-06FE-80D5650AB5CD}"/>
              </a:ext>
            </a:extLst>
          </p:cNvPr>
          <p:cNvCxnSpPr>
            <a:cxnSpLocks/>
          </p:cNvCxnSpPr>
          <p:nvPr/>
        </p:nvCxnSpPr>
        <p:spPr>
          <a:xfrm flipH="1" flipV="1">
            <a:off x="4731907" y="4327825"/>
            <a:ext cx="3106380" cy="16155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021545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F65A9B96-852A-8114-9133-BA29C760DC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A8968F9A-A2DA-F134-E2ED-CBA61C5FB0C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200" y="270000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For Loops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47716D60-6FC8-C10C-7ADD-4D150DA344CA}"/>
              </a:ext>
            </a:extLst>
          </p:cNvPr>
          <p:cNvSpPr txBox="1"/>
          <p:nvPr/>
        </p:nvSpPr>
        <p:spPr>
          <a:xfrm>
            <a:off x="1176379" y="1882572"/>
            <a:ext cx="685109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for loop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lets you run code for every element in an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b="1" i="1" dirty="0" err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iterable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object</a:t>
            </a:r>
            <a:b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8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Let’s look at an example:</a:t>
            </a:r>
            <a:endParaRPr lang="en-GB" sz="1800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9C04325F-A52B-343A-59A0-C4C633BDB76C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6/9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61C581-BB2F-058C-57F6-F0F8C49161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19174" y="3590772"/>
            <a:ext cx="4087731" cy="155874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2454349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E4E13AFB-D58F-D574-FF9B-0E91E4639B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D1CB9B3E-3BDE-91A5-AAD2-454347846CE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200" y="270000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For Loops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DFC411A8-15F2-22FC-A4BD-84DC9B0C4CBB}"/>
              </a:ext>
            </a:extLst>
          </p:cNvPr>
          <p:cNvSpPr txBox="1"/>
          <p:nvPr/>
        </p:nvSpPr>
        <p:spPr>
          <a:xfrm>
            <a:off x="1176379" y="1882572"/>
            <a:ext cx="685109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for loop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lets you run code for every element in an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b="1" i="1" dirty="0" err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iterable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object</a:t>
            </a:r>
            <a:b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8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Let’s look at an example:</a:t>
            </a:r>
            <a:endParaRPr lang="en-GB" sz="1800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74586913-8955-46F5-1547-21138ED00701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6/9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9A4FF9-92BB-3226-4D75-16FA0B126A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19174" y="3590772"/>
            <a:ext cx="4087731" cy="155874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Google Shape;198;p20">
            <a:extLst>
              <a:ext uri="{FF2B5EF4-FFF2-40B4-BE49-F238E27FC236}">
                <a16:creationId xmlns:a16="http://schemas.microsoft.com/office/drawing/2014/main" id="{F63B9D51-AD4F-AA5D-9390-09DB6ADF2EDE}"/>
              </a:ext>
            </a:extLst>
          </p:cNvPr>
          <p:cNvSpPr txBox="1"/>
          <p:nvPr/>
        </p:nvSpPr>
        <p:spPr>
          <a:xfrm>
            <a:off x="6968132" y="3779974"/>
            <a:ext cx="3532412" cy="1415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Iterable</a:t>
            </a:r>
            <a:r>
              <a:rPr lang="en-GB" sz="2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object </a:t>
            </a:r>
            <a:br>
              <a:rPr lang="en-GB" sz="2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GB" sz="20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20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(something we can list the elements in one by one)</a:t>
            </a:r>
            <a:endParaRPr sz="2000" b="1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11DE4E4-22E0-CAD7-5BFF-1F027982D95A}"/>
              </a:ext>
            </a:extLst>
          </p:cNvPr>
          <p:cNvCxnSpPr>
            <a:cxnSpLocks/>
          </p:cNvCxnSpPr>
          <p:nvPr/>
        </p:nvCxnSpPr>
        <p:spPr>
          <a:xfrm flipH="1" flipV="1">
            <a:off x="6042601" y="3853954"/>
            <a:ext cx="1795686" cy="11770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Google Shape;200;p20">
            <a:extLst>
              <a:ext uri="{FF2B5EF4-FFF2-40B4-BE49-F238E27FC236}">
                <a16:creationId xmlns:a16="http://schemas.microsoft.com/office/drawing/2014/main" id="{BCA8BFB0-A0AD-23F4-ACA7-8740B5361E48}"/>
              </a:ext>
            </a:extLst>
          </p:cNvPr>
          <p:cNvSpPr/>
          <p:nvPr/>
        </p:nvSpPr>
        <p:spPr>
          <a:xfrm>
            <a:off x="1954870" y="3626504"/>
            <a:ext cx="3882897" cy="454901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7149763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2B45041A-E4EC-C32D-B718-CBA20CA932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F5E25EE5-444C-206A-51BB-EC1EE33CC17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200" y="270000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For Loops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0F74301B-B4DF-976C-8A62-41F0EE981D67}"/>
              </a:ext>
            </a:extLst>
          </p:cNvPr>
          <p:cNvSpPr txBox="1"/>
          <p:nvPr/>
        </p:nvSpPr>
        <p:spPr>
          <a:xfrm>
            <a:off x="1176379" y="1882572"/>
            <a:ext cx="685109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for loop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lets you run code for every element in an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b="1" i="1" dirty="0" err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iterable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object</a:t>
            </a:r>
            <a:b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8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Let’s look at an example:</a:t>
            </a:r>
            <a:endParaRPr lang="en-GB" sz="1800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BBFE72D5-7B5D-5322-22D5-05EB60FAE581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6/9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1029D5-AB99-B17B-0985-041EA8C869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19174" y="3590772"/>
            <a:ext cx="4087731" cy="155874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Google Shape;198;p20">
            <a:extLst>
              <a:ext uri="{FF2B5EF4-FFF2-40B4-BE49-F238E27FC236}">
                <a16:creationId xmlns:a16="http://schemas.microsoft.com/office/drawing/2014/main" id="{E7BBC538-DA29-4C93-1DBF-A2B24B55FDE5}"/>
              </a:ext>
            </a:extLst>
          </p:cNvPr>
          <p:cNvSpPr txBox="1"/>
          <p:nvPr/>
        </p:nvSpPr>
        <p:spPr>
          <a:xfrm>
            <a:off x="6968132" y="3779974"/>
            <a:ext cx="3532412" cy="1415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Iterable</a:t>
            </a:r>
            <a:r>
              <a:rPr lang="en-GB" sz="2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object </a:t>
            </a:r>
            <a:br>
              <a:rPr lang="en-GB" sz="2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GB" sz="2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20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(something we can list the elements in one by one)</a:t>
            </a:r>
            <a:endParaRPr sz="2000" b="1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F0BBE05-A5DB-AADD-32FD-11F9586F88A2}"/>
              </a:ext>
            </a:extLst>
          </p:cNvPr>
          <p:cNvCxnSpPr>
            <a:cxnSpLocks/>
          </p:cNvCxnSpPr>
          <p:nvPr/>
        </p:nvCxnSpPr>
        <p:spPr>
          <a:xfrm flipH="1" flipV="1">
            <a:off x="6042601" y="3853954"/>
            <a:ext cx="1795686" cy="11770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Google Shape;200;p20">
            <a:extLst>
              <a:ext uri="{FF2B5EF4-FFF2-40B4-BE49-F238E27FC236}">
                <a16:creationId xmlns:a16="http://schemas.microsoft.com/office/drawing/2014/main" id="{02321F5D-AA9F-21DA-2A1F-A4088EBF8FDA}"/>
              </a:ext>
            </a:extLst>
          </p:cNvPr>
          <p:cNvSpPr/>
          <p:nvPr/>
        </p:nvSpPr>
        <p:spPr>
          <a:xfrm>
            <a:off x="3363137" y="4167805"/>
            <a:ext cx="1047996" cy="320040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200;p20">
            <a:extLst>
              <a:ext uri="{FF2B5EF4-FFF2-40B4-BE49-F238E27FC236}">
                <a16:creationId xmlns:a16="http://schemas.microsoft.com/office/drawing/2014/main" id="{39135491-BE10-2B0A-583F-0A7F7AAC8592}"/>
              </a:ext>
            </a:extLst>
          </p:cNvPr>
          <p:cNvSpPr/>
          <p:nvPr/>
        </p:nvSpPr>
        <p:spPr>
          <a:xfrm>
            <a:off x="1954870" y="3626504"/>
            <a:ext cx="3882897" cy="454901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CD3EE8E-2CFC-3ED3-2277-38CB3F475FC2}"/>
              </a:ext>
            </a:extLst>
          </p:cNvPr>
          <p:cNvCxnSpPr>
            <a:cxnSpLocks/>
          </p:cNvCxnSpPr>
          <p:nvPr/>
        </p:nvCxnSpPr>
        <p:spPr>
          <a:xfrm flipH="1">
            <a:off x="4727509" y="4081405"/>
            <a:ext cx="3101329" cy="20657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763012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33FF1B97-89DC-A6CF-5DCA-723A98E567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CE2E5399-0695-8038-0360-84226D3037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200" y="270000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For Loops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7BA2FD08-761C-BAA4-EF1C-EA483BA6AA5D}"/>
              </a:ext>
            </a:extLst>
          </p:cNvPr>
          <p:cNvSpPr txBox="1"/>
          <p:nvPr/>
        </p:nvSpPr>
        <p:spPr>
          <a:xfrm>
            <a:off x="1176379" y="1882572"/>
            <a:ext cx="685109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for loop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lets you run code for every element in an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b="1" i="1" dirty="0" err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iterable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object</a:t>
            </a:r>
            <a:b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8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Let’s look at an example:</a:t>
            </a:r>
            <a:endParaRPr lang="en-GB" sz="1800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399DB747-22AE-CE91-CA48-FA360192E41D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6/9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13A694-F4C7-105D-26F1-BCC523613E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19174" y="3590772"/>
            <a:ext cx="4087731" cy="155874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Google Shape;198;p20">
            <a:extLst>
              <a:ext uri="{FF2B5EF4-FFF2-40B4-BE49-F238E27FC236}">
                <a16:creationId xmlns:a16="http://schemas.microsoft.com/office/drawing/2014/main" id="{87689709-703A-65D8-AC04-719F9E95A791}"/>
              </a:ext>
            </a:extLst>
          </p:cNvPr>
          <p:cNvSpPr txBox="1"/>
          <p:nvPr/>
        </p:nvSpPr>
        <p:spPr>
          <a:xfrm>
            <a:off x="6968132" y="3779974"/>
            <a:ext cx="3532412" cy="1415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Iterable</a:t>
            </a:r>
            <a:r>
              <a:rPr lang="en-GB" sz="2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object </a:t>
            </a:r>
            <a:br>
              <a:rPr lang="en-GB" sz="2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GB" sz="2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2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(something we can list the elements in one by one)</a:t>
            </a:r>
            <a:endParaRPr sz="20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7105B0A-D8F1-A89F-A95B-0D6FAC41C76A}"/>
              </a:ext>
            </a:extLst>
          </p:cNvPr>
          <p:cNvCxnSpPr>
            <a:cxnSpLocks/>
          </p:cNvCxnSpPr>
          <p:nvPr/>
        </p:nvCxnSpPr>
        <p:spPr>
          <a:xfrm flipH="1" flipV="1">
            <a:off x="6042601" y="3853954"/>
            <a:ext cx="1795686" cy="11770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Google Shape;200;p20">
            <a:extLst>
              <a:ext uri="{FF2B5EF4-FFF2-40B4-BE49-F238E27FC236}">
                <a16:creationId xmlns:a16="http://schemas.microsoft.com/office/drawing/2014/main" id="{1C93B693-D3BD-A365-84EE-D69C540946AB}"/>
              </a:ext>
            </a:extLst>
          </p:cNvPr>
          <p:cNvSpPr/>
          <p:nvPr/>
        </p:nvSpPr>
        <p:spPr>
          <a:xfrm>
            <a:off x="3363137" y="4167805"/>
            <a:ext cx="1047996" cy="320040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200;p20">
            <a:extLst>
              <a:ext uri="{FF2B5EF4-FFF2-40B4-BE49-F238E27FC236}">
                <a16:creationId xmlns:a16="http://schemas.microsoft.com/office/drawing/2014/main" id="{1F8E91C8-02C8-ED30-5215-ADE4DC4DAD19}"/>
              </a:ext>
            </a:extLst>
          </p:cNvPr>
          <p:cNvSpPr/>
          <p:nvPr/>
        </p:nvSpPr>
        <p:spPr>
          <a:xfrm>
            <a:off x="1954870" y="3626504"/>
            <a:ext cx="3882897" cy="454901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1FF93F8-0D9D-6F5B-DA9C-7BFFF0ED3DE1}"/>
              </a:ext>
            </a:extLst>
          </p:cNvPr>
          <p:cNvCxnSpPr>
            <a:cxnSpLocks/>
          </p:cNvCxnSpPr>
          <p:nvPr/>
        </p:nvCxnSpPr>
        <p:spPr>
          <a:xfrm flipH="1">
            <a:off x="4727509" y="4081405"/>
            <a:ext cx="3101329" cy="20657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3889522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21B5CF2A-0333-A3C6-C30F-31457A422A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975FCB4F-4CFF-75A9-F90B-C4A0BEF212E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200" y="270000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For Loops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3C6E5DE2-9231-BBE7-9D38-DB03FBF215B4}"/>
              </a:ext>
            </a:extLst>
          </p:cNvPr>
          <p:cNvSpPr txBox="1"/>
          <p:nvPr/>
        </p:nvSpPr>
        <p:spPr>
          <a:xfrm>
            <a:off x="1176379" y="1882572"/>
            <a:ext cx="685109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for loop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lets you run code for every element in an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b="1" i="1" dirty="0" err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iterable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object</a:t>
            </a:r>
            <a:b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8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Let’s look at an example:</a:t>
            </a:r>
            <a:endParaRPr lang="en-GB" sz="1800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F2DAE2B8-5145-C2B2-0129-9381E8B1F510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6/9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AA6E1C-B639-0D61-EF31-8BC90C6755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19174" y="3590772"/>
            <a:ext cx="4087731" cy="155874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62517373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D36617FE-68B5-6305-389C-17582A6DD5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B9D9164D-6AA1-982F-8F6B-9E5EE3771E4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200" y="270000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For Loops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43DFD093-D329-1668-0AE3-366F2B4C9865}"/>
              </a:ext>
            </a:extLst>
          </p:cNvPr>
          <p:cNvSpPr txBox="1"/>
          <p:nvPr/>
        </p:nvSpPr>
        <p:spPr>
          <a:xfrm>
            <a:off x="1176379" y="1882572"/>
            <a:ext cx="685109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for loop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lets you run code for every element in an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b="1" i="1" dirty="0" err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iterable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object</a:t>
            </a:r>
            <a:b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8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Let’s look at an example:</a:t>
            </a:r>
            <a:endParaRPr lang="en-GB" sz="1800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2F5659BC-C06A-F0B9-FC8F-A9CB96AA9A8F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6/9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A4DDBD-CFEE-1141-6152-228F3BBCFD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19174" y="3590772"/>
            <a:ext cx="4087731" cy="155874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Google Shape;200;p20">
            <a:extLst>
              <a:ext uri="{FF2B5EF4-FFF2-40B4-BE49-F238E27FC236}">
                <a16:creationId xmlns:a16="http://schemas.microsoft.com/office/drawing/2014/main" id="{B97AE32A-522D-B6DC-6789-64DD52249CDE}"/>
              </a:ext>
            </a:extLst>
          </p:cNvPr>
          <p:cNvSpPr/>
          <p:nvPr/>
        </p:nvSpPr>
        <p:spPr>
          <a:xfrm>
            <a:off x="2557603" y="4187045"/>
            <a:ext cx="219283" cy="270111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A6453CE3-4BFA-42BC-3389-7F3CEA7B5751}"/>
              </a:ext>
            </a:extLst>
          </p:cNvPr>
          <p:cNvCxnSpPr>
            <a:cxnSpLocks/>
          </p:cNvCxnSpPr>
          <p:nvPr/>
        </p:nvCxnSpPr>
        <p:spPr>
          <a:xfrm flipH="1" flipV="1">
            <a:off x="2860777" y="4501049"/>
            <a:ext cx="4079667" cy="57438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Google Shape;198;p20">
            <a:extLst>
              <a:ext uri="{FF2B5EF4-FFF2-40B4-BE49-F238E27FC236}">
                <a16:creationId xmlns:a16="http://schemas.microsoft.com/office/drawing/2014/main" id="{2B3BE5EF-00F3-B48A-2025-9F0F8D9CA12B}"/>
              </a:ext>
            </a:extLst>
          </p:cNvPr>
          <p:cNvSpPr txBox="1"/>
          <p:nvPr/>
        </p:nvSpPr>
        <p:spPr>
          <a:xfrm>
            <a:off x="6109772" y="4854825"/>
            <a:ext cx="3532412" cy="1415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Variable name </a:t>
            </a:r>
            <a:br>
              <a:rPr lang="en-GB" sz="2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GB" sz="2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20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This is a name we choose for an arbitrary element in the list</a:t>
            </a:r>
            <a:endParaRPr sz="2000" b="1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092209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1">
          <a:extLst>
            <a:ext uri="{FF2B5EF4-FFF2-40B4-BE49-F238E27FC236}">
              <a16:creationId xmlns:a16="http://schemas.microsoft.com/office/drawing/2014/main" id="{CD94499C-DF03-00D1-CAD7-A7FE5101CD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2" name="Google Shape;3212;p184">
            <a:extLst>
              <a:ext uri="{FF2B5EF4-FFF2-40B4-BE49-F238E27FC236}">
                <a16:creationId xmlns:a16="http://schemas.microsoft.com/office/drawing/2014/main" id="{9EEFF666-C67A-977C-03CE-95E12A30705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Today’s Lecture</a:t>
            </a:r>
            <a:endParaRPr dirty="0"/>
          </a:p>
        </p:txBody>
      </p:sp>
      <p:sp>
        <p:nvSpPr>
          <p:cNvPr id="3213" name="Google Shape;3213;p184">
            <a:extLst>
              <a:ext uri="{FF2B5EF4-FFF2-40B4-BE49-F238E27FC236}">
                <a16:creationId xmlns:a16="http://schemas.microsoft.com/office/drawing/2014/main" id="{C65DE68C-D469-0D23-CEEB-E018EE1B0C78}"/>
              </a:ext>
            </a:extLst>
          </p:cNvPr>
          <p:cNvSpPr txBox="1"/>
          <p:nvPr/>
        </p:nvSpPr>
        <p:spPr>
          <a:xfrm>
            <a:off x="1211100" y="1800300"/>
            <a:ext cx="99447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42900">
              <a:lnSpc>
                <a:spcPct val="90000"/>
              </a:lnSpc>
              <a:buClr>
                <a:srgbClr val="3D85C6"/>
              </a:buClr>
              <a:buSzPts val="1800"/>
              <a:buFont typeface="Calibri"/>
              <a:buChar char="●"/>
            </a:pPr>
            <a:r>
              <a:rPr lang="en-GB" sz="18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Lecture 3: Loops</a:t>
            </a:r>
            <a:br>
              <a:rPr lang="en-GB" sz="18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8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lang="en-GB" sz="1600" b="1" dirty="0">
              <a:solidFill>
                <a:srgbClr val="3D85C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1600"/>
              <a:buFont typeface="Calibri"/>
              <a:buChar char="○"/>
            </a:pPr>
            <a:r>
              <a:rPr lang="en-GB" sz="16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Recap: Accessing </a:t>
            </a:r>
            <a:r>
              <a:rPr lang="en-GB" sz="1600" b="1" dirty="0" err="1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Noteable</a:t>
            </a:r>
            <a:br>
              <a:rPr lang="en-GB" sz="16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000" b="1" dirty="0">
              <a:solidFill>
                <a:srgbClr val="3D85C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1600"/>
              <a:buFont typeface="Calibri"/>
              <a:buChar char="○"/>
            </a:pPr>
            <a:r>
              <a:rPr lang="en-GB" sz="16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Recap: If Statements</a:t>
            </a:r>
            <a:br>
              <a:rPr lang="en-GB" sz="16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000" b="1" dirty="0">
              <a:solidFill>
                <a:srgbClr val="3D85C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1600"/>
              <a:buFont typeface="Calibri"/>
              <a:buChar char="○"/>
            </a:pPr>
            <a:r>
              <a:rPr lang="en-GB" sz="16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For Loops</a:t>
            </a:r>
            <a:br>
              <a:rPr lang="en-GB" sz="12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200" b="1" dirty="0">
              <a:solidFill>
                <a:srgbClr val="3D85C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1600"/>
              <a:buFont typeface="Calibri"/>
              <a:buChar char="○"/>
            </a:pPr>
            <a:r>
              <a:rPr lang="en-GB" sz="16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While Loops</a:t>
            </a:r>
            <a:br>
              <a:rPr lang="en-GB" sz="16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000" b="1" dirty="0">
              <a:solidFill>
                <a:srgbClr val="3D85C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1600"/>
              <a:buFont typeface="Calibri"/>
              <a:buChar char="○"/>
            </a:pPr>
            <a:r>
              <a:rPr lang="en-GB" sz="16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Practical</a:t>
            </a:r>
            <a:br>
              <a:rPr lang="en-GB" sz="16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b="1" dirty="0">
              <a:solidFill>
                <a:srgbClr val="3D85C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>
              <a:lnSpc>
                <a:spcPct val="90000"/>
              </a:lnSpc>
              <a:spcBef>
                <a:spcPts val="1200"/>
              </a:spcBef>
              <a:buClr>
                <a:srgbClr val="D9D9D9"/>
              </a:buClr>
              <a:buSzPts val="1800"/>
              <a:buFont typeface="Calibri"/>
              <a:buChar char="●"/>
            </a:pPr>
            <a:r>
              <a:rPr lang="en-GB" sz="1800" dirty="0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rPr>
              <a:t>Lecture 4: Functions</a:t>
            </a:r>
            <a:br>
              <a:rPr lang="en-GB" sz="1800" dirty="0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000" dirty="0">
              <a:solidFill>
                <a:srgbClr val="D9D9D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2900">
              <a:lnSpc>
                <a:spcPct val="90000"/>
              </a:lnSpc>
              <a:buClr>
                <a:srgbClr val="D9D9D9"/>
              </a:buClr>
              <a:buSzPts val="1800"/>
              <a:buFont typeface="Calibri"/>
              <a:buChar char="○"/>
            </a:pPr>
            <a:r>
              <a:rPr lang="en-GB" sz="1600" dirty="0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rPr>
              <a:t>Recap: For and While Loops</a:t>
            </a:r>
            <a:br>
              <a:rPr lang="en-GB" sz="1200" dirty="0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200" dirty="0">
              <a:solidFill>
                <a:srgbClr val="D9D9D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2900">
              <a:lnSpc>
                <a:spcPct val="90000"/>
              </a:lnSpc>
              <a:buClr>
                <a:srgbClr val="D9D9D9"/>
              </a:buClr>
              <a:buSzPts val="1800"/>
              <a:buFont typeface="Calibri"/>
              <a:buChar char="○"/>
            </a:pPr>
            <a:r>
              <a:rPr lang="en-GB" sz="1600" dirty="0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rPr>
              <a:t>Functions</a:t>
            </a:r>
            <a:br>
              <a:rPr lang="en-GB" sz="1200" dirty="0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200" dirty="0">
              <a:solidFill>
                <a:srgbClr val="D9D9D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2900">
              <a:lnSpc>
                <a:spcPct val="90000"/>
              </a:lnSpc>
              <a:buClr>
                <a:srgbClr val="D9D9D9"/>
              </a:buClr>
              <a:buSzPts val="1800"/>
              <a:buFont typeface="Calibri"/>
              <a:buChar char="○"/>
            </a:pPr>
            <a:r>
              <a:rPr lang="en-GB" sz="1600" dirty="0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rPr>
              <a:t>Inputs and Outputs</a:t>
            </a:r>
            <a:br>
              <a:rPr lang="en-GB" sz="1200" dirty="0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200" dirty="0">
              <a:solidFill>
                <a:srgbClr val="D9D9D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2900">
              <a:lnSpc>
                <a:spcPct val="90000"/>
              </a:lnSpc>
              <a:buClr>
                <a:srgbClr val="D9D9D9"/>
              </a:buClr>
              <a:buSzPts val="1800"/>
              <a:buFont typeface="Calibri"/>
              <a:buChar char="○"/>
            </a:pPr>
            <a:r>
              <a:rPr lang="en-GB" sz="1600" dirty="0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rPr>
              <a:t>Practical</a:t>
            </a:r>
            <a:br>
              <a:rPr lang="en-GB" sz="1600" dirty="0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600" b="1" dirty="0">
              <a:solidFill>
                <a:srgbClr val="3D85C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B8EFABB4-32D7-9693-3BD7-FE6F237224AA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1/9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695352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78E32840-B634-176B-7881-05FB679E57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F085172C-E130-EF4F-5DFE-9BC13967E52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200" y="270000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For Loops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E668076B-2988-9192-B140-8F2AF96F6F45}"/>
              </a:ext>
            </a:extLst>
          </p:cNvPr>
          <p:cNvSpPr txBox="1"/>
          <p:nvPr/>
        </p:nvSpPr>
        <p:spPr>
          <a:xfrm>
            <a:off x="1176379" y="1882572"/>
            <a:ext cx="685109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for loop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lets you run code for every element in an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b="1" i="1" dirty="0" err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iterable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object</a:t>
            </a:r>
            <a:b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8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Let’s look at an example:</a:t>
            </a:r>
            <a:endParaRPr lang="en-GB" sz="1800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C475DB3F-4A77-87A3-A1E6-7BA5D58E26D5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6/9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525479-79BD-C18F-78A2-FBD2FF21A3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19174" y="3590772"/>
            <a:ext cx="4087731" cy="155874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Google Shape;200;p20">
            <a:extLst>
              <a:ext uri="{FF2B5EF4-FFF2-40B4-BE49-F238E27FC236}">
                <a16:creationId xmlns:a16="http://schemas.microsoft.com/office/drawing/2014/main" id="{8F912EA8-4C2D-F104-664E-27232813B497}"/>
              </a:ext>
            </a:extLst>
          </p:cNvPr>
          <p:cNvSpPr/>
          <p:nvPr/>
        </p:nvSpPr>
        <p:spPr>
          <a:xfrm>
            <a:off x="2557603" y="4187045"/>
            <a:ext cx="219283" cy="270111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81C943B9-A665-D699-2353-07CB59AFF14F}"/>
              </a:ext>
            </a:extLst>
          </p:cNvPr>
          <p:cNvCxnSpPr>
            <a:cxnSpLocks/>
          </p:cNvCxnSpPr>
          <p:nvPr/>
        </p:nvCxnSpPr>
        <p:spPr>
          <a:xfrm flipH="1" flipV="1">
            <a:off x="2860777" y="4501049"/>
            <a:ext cx="4079667" cy="57438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Google Shape;198;p20">
            <a:extLst>
              <a:ext uri="{FF2B5EF4-FFF2-40B4-BE49-F238E27FC236}">
                <a16:creationId xmlns:a16="http://schemas.microsoft.com/office/drawing/2014/main" id="{8FEEE255-D0CB-0BEC-A8B9-11A7D2832F8A}"/>
              </a:ext>
            </a:extLst>
          </p:cNvPr>
          <p:cNvSpPr txBox="1"/>
          <p:nvPr/>
        </p:nvSpPr>
        <p:spPr>
          <a:xfrm>
            <a:off x="6109772" y="4854825"/>
            <a:ext cx="3532412" cy="1415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Variable name </a:t>
            </a:r>
            <a:br>
              <a:rPr lang="en-GB" sz="2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GB" sz="2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2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This is a name we choose for an arbitrary element in the list</a:t>
            </a:r>
            <a:endParaRPr sz="20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92821608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7F5625BC-B507-C4E9-8620-E0FE5AE947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40CF7D49-DF19-70DC-A437-D6DCC2CE242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200" y="270000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For Loops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1B4BB6A8-6001-DDEA-E95F-5E92B8D1F0FA}"/>
              </a:ext>
            </a:extLst>
          </p:cNvPr>
          <p:cNvSpPr txBox="1"/>
          <p:nvPr/>
        </p:nvSpPr>
        <p:spPr>
          <a:xfrm>
            <a:off x="1176379" y="1882572"/>
            <a:ext cx="685109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for loop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lets you run code for every element in an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b="1" i="1" dirty="0" err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iterable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object</a:t>
            </a:r>
            <a:b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8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Let’s look at an example:</a:t>
            </a:r>
            <a:endParaRPr lang="en-GB" sz="1800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85F5E90B-FD8F-7E83-92E8-A12B6F9F9D49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6/9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E758AE-D74F-8725-26DF-46B070391C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19174" y="3590772"/>
            <a:ext cx="4087731" cy="155874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2447806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15694C14-039E-0794-88FE-95680EB678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ECEE4743-13CF-D6D1-789F-28A34D06274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200" y="270000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For Loops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CE081679-E41A-C255-C872-BAC2A2D85DCE}"/>
              </a:ext>
            </a:extLst>
          </p:cNvPr>
          <p:cNvSpPr txBox="1"/>
          <p:nvPr/>
        </p:nvSpPr>
        <p:spPr>
          <a:xfrm>
            <a:off x="1176379" y="1882572"/>
            <a:ext cx="685109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for loop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lets you run code for every element in an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b="1" i="1" dirty="0" err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iterable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object</a:t>
            </a:r>
            <a:b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8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Let’s look at an example:</a:t>
            </a:r>
            <a:endParaRPr lang="en-GB" sz="1800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A5541AEB-BA06-7D5E-CAE6-143A1B6B8E25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6/9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004817-8420-8F88-7B13-545472AA7C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19174" y="3590772"/>
            <a:ext cx="4087731" cy="155874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Google Shape;200;p20">
            <a:extLst>
              <a:ext uri="{FF2B5EF4-FFF2-40B4-BE49-F238E27FC236}">
                <a16:creationId xmlns:a16="http://schemas.microsoft.com/office/drawing/2014/main" id="{912618AB-1591-EAEE-A75C-EB302AE78560}"/>
              </a:ext>
            </a:extLst>
          </p:cNvPr>
          <p:cNvSpPr/>
          <p:nvPr/>
        </p:nvSpPr>
        <p:spPr>
          <a:xfrm>
            <a:off x="2489199" y="4615572"/>
            <a:ext cx="1439333" cy="375528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09B56AC1-9B41-A68B-6F12-EA736A0F83FE}"/>
              </a:ext>
            </a:extLst>
          </p:cNvPr>
          <p:cNvCxnSpPr>
            <a:cxnSpLocks/>
          </p:cNvCxnSpPr>
          <p:nvPr/>
        </p:nvCxnSpPr>
        <p:spPr>
          <a:xfrm flipH="1">
            <a:off x="4177365" y="4357018"/>
            <a:ext cx="3218810" cy="41744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Google Shape;198;p20">
            <a:extLst>
              <a:ext uri="{FF2B5EF4-FFF2-40B4-BE49-F238E27FC236}">
                <a16:creationId xmlns:a16="http://schemas.microsoft.com/office/drawing/2014/main" id="{766A7B0C-B3C7-C754-E5D7-EDAE34F44039}"/>
              </a:ext>
            </a:extLst>
          </p:cNvPr>
          <p:cNvSpPr txBox="1"/>
          <p:nvPr/>
        </p:nvSpPr>
        <p:spPr>
          <a:xfrm>
            <a:off x="6693814" y="4045002"/>
            <a:ext cx="3532412" cy="1415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Body of the loop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0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This code will be run for every element in the </a:t>
            </a:r>
            <a:r>
              <a:rPr lang="en-GB" sz="20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iterable</a:t>
            </a:r>
            <a:r>
              <a:rPr lang="en-GB" sz="2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object</a:t>
            </a:r>
            <a:endParaRPr sz="20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16760471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27B3D05C-FE11-8D34-BB2E-9923B75634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DFFEC727-2B26-FA16-6676-2D9FED110EF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200" y="270000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For Loops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B641CD98-E340-E502-1A4A-057399756B34}"/>
              </a:ext>
            </a:extLst>
          </p:cNvPr>
          <p:cNvSpPr txBox="1"/>
          <p:nvPr/>
        </p:nvSpPr>
        <p:spPr>
          <a:xfrm>
            <a:off x="1176379" y="1882572"/>
            <a:ext cx="685109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for loop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lets you run code for every element in an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b="1" i="1" dirty="0" err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iterable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object</a:t>
            </a:r>
            <a:b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8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Let’s look at an example:</a:t>
            </a:r>
            <a:endParaRPr lang="en-GB" sz="1800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3117AB17-9448-AD64-85C6-F74DD1B984C1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6/9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A82E82-A57E-A6EF-94D2-3524683AAA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19174" y="3590772"/>
            <a:ext cx="4087731" cy="155874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39536980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998AF9B2-427F-0738-4B73-4C9E2E9CCC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488CD4A4-2BD7-4851-680A-9961EBF9063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200" y="270000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For Loops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33969538-D3FF-1EC3-775D-0A873166BCBC}"/>
              </a:ext>
            </a:extLst>
          </p:cNvPr>
          <p:cNvSpPr txBox="1"/>
          <p:nvPr/>
        </p:nvSpPr>
        <p:spPr>
          <a:xfrm>
            <a:off x="1176379" y="1882572"/>
            <a:ext cx="685109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for loop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lets you run code for every element in an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b="1" i="1" dirty="0" err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iterable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object</a:t>
            </a:r>
            <a:b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8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Let’s look at an example:</a:t>
            </a:r>
            <a:endParaRPr lang="en-GB" sz="1800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5F1A1594-01D9-D2C7-AB57-D19958F785B4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6/9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DEA617-7CC5-7460-5CE6-2CAD3F8328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19174" y="3590772"/>
            <a:ext cx="4087731" cy="155874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Google Shape;200;p20">
            <a:extLst>
              <a:ext uri="{FF2B5EF4-FFF2-40B4-BE49-F238E27FC236}">
                <a16:creationId xmlns:a16="http://schemas.microsoft.com/office/drawing/2014/main" id="{01F6BBC4-CFDE-508C-AF0D-C1EABCCC15E8}"/>
              </a:ext>
            </a:extLst>
          </p:cNvPr>
          <p:cNvSpPr/>
          <p:nvPr/>
        </p:nvSpPr>
        <p:spPr>
          <a:xfrm>
            <a:off x="1974338" y="4614996"/>
            <a:ext cx="514862" cy="375528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721C95AD-0682-73EF-3F31-535F1D38BAC0}"/>
              </a:ext>
            </a:extLst>
          </p:cNvPr>
          <p:cNvCxnSpPr>
            <a:cxnSpLocks/>
          </p:cNvCxnSpPr>
          <p:nvPr/>
        </p:nvCxnSpPr>
        <p:spPr>
          <a:xfrm flipH="1" flipV="1">
            <a:off x="2546721" y="4986525"/>
            <a:ext cx="786011" cy="42507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Google Shape;198;p20">
            <a:extLst>
              <a:ext uri="{FF2B5EF4-FFF2-40B4-BE49-F238E27FC236}">
                <a16:creationId xmlns:a16="http://schemas.microsoft.com/office/drawing/2014/main" id="{51B14F06-5718-3820-056E-2EDC22F6C8BA}"/>
              </a:ext>
            </a:extLst>
          </p:cNvPr>
          <p:cNvSpPr txBox="1"/>
          <p:nvPr/>
        </p:nvSpPr>
        <p:spPr>
          <a:xfrm>
            <a:off x="2394204" y="5233851"/>
            <a:ext cx="5387608" cy="1107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Indentation – This is important!</a:t>
            </a:r>
            <a:br>
              <a:rPr lang="en-GB" sz="2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GB" sz="2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20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This is how Python tells what is inside the loop!</a:t>
            </a:r>
            <a:endParaRPr sz="2000" b="1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14010490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A2BA7DF8-6AB6-9FEC-9929-5E075709E4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A652ACCD-D075-D57F-3687-128E883FE50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200" y="270000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For Loops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9DBA8E21-C7B2-8DB0-9B74-DEB85B8F34A4}"/>
              </a:ext>
            </a:extLst>
          </p:cNvPr>
          <p:cNvSpPr txBox="1"/>
          <p:nvPr/>
        </p:nvSpPr>
        <p:spPr>
          <a:xfrm>
            <a:off x="1176379" y="1882572"/>
            <a:ext cx="685109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for loop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lets you run code for every element in an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b="1" i="1" dirty="0" err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iterable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object</a:t>
            </a:r>
            <a:b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8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Let’s look at an example:</a:t>
            </a:r>
            <a:endParaRPr lang="en-GB" sz="1800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4F7E01EA-7DEF-2AB9-5B5D-DDE226E0D896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6/9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B59671-CB39-419F-C47B-92C60B0FD0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19174" y="3590772"/>
            <a:ext cx="4087731" cy="155874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Google Shape;200;p20">
            <a:extLst>
              <a:ext uri="{FF2B5EF4-FFF2-40B4-BE49-F238E27FC236}">
                <a16:creationId xmlns:a16="http://schemas.microsoft.com/office/drawing/2014/main" id="{66122CFC-1C67-6A44-90EB-EE7A72DA8A8B}"/>
              </a:ext>
            </a:extLst>
          </p:cNvPr>
          <p:cNvSpPr/>
          <p:nvPr/>
        </p:nvSpPr>
        <p:spPr>
          <a:xfrm>
            <a:off x="1974338" y="4614996"/>
            <a:ext cx="514862" cy="375528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32E5167C-3038-858E-4EFE-7CC1C3E0CD24}"/>
              </a:ext>
            </a:extLst>
          </p:cNvPr>
          <p:cNvCxnSpPr>
            <a:cxnSpLocks/>
          </p:cNvCxnSpPr>
          <p:nvPr/>
        </p:nvCxnSpPr>
        <p:spPr>
          <a:xfrm flipH="1" flipV="1">
            <a:off x="2546721" y="4986525"/>
            <a:ext cx="786011" cy="42507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Google Shape;198;p20">
            <a:extLst>
              <a:ext uri="{FF2B5EF4-FFF2-40B4-BE49-F238E27FC236}">
                <a16:creationId xmlns:a16="http://schemas.microsoft.com/office/drawing/2014/main" id="{D8BC1C41-837E-AAF2-972E-B3F44A356184}"/>
              </a:ext>
            </a:extLst>
          </p:cNvPr>
          <p:cNvSpPr txBox="1"/>
          <p:nvPr/>
        </p:nvSpPr>
        <p:spPr>
          <a:xfrm>
            <a:off x="2394204" y="5233851"/>
            <a:ext cx="5387608" cy="1107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Indentation – This is important!</a:t>
            </a:r>
            <a:br>
              <a:rPr lang="en-GB" sz="2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GB" sz="2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2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This is how Python tells what is inside the loop!</a:t>
            </a:r>
            <a:endParaRPr sz="20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64775888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EEAF16EE-6B7E-3FC9-F32F-0004533DA6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855E589C-4ADF-E59B-D92C-8F631DAC7D1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200" y="270000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For Loops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5DE4F49D-3048-2808-F3E5-43FE72EF0D6D}"/>
              </a:ext>
            </a:extLst>
          </p:cNvPr>
          <p:cNvSpPr txBox="1"/>
          <p:nvPr/>
        </p:nvSpPr>
        <p:spPr>
          <a:xfrm>
            <a:off x="1176379" y="1882572"/>
            <a:ext cx="685109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for loop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lets you run code for every element in an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b="1" i="1" dirty="0" err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iterable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object</a:t>
            </a:r>
            <a:b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8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Let’s look at an example:</a:t>
            </a:r>
            <a:endParaRPr lang="en-GB" sz="1800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3960426E-B6F5-388A-10BC-E9189F8580FB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6/9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FF8851-F4E9-C347-1EB7-4188BAA9B1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19174" y="3590772"/>
            <a:ext cx="4087731" cy="155874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77603776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7C1A99DB-5EB2-CA6E-D7C7-7CDF23C9AB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4997F9FE-65AE-36DF-37C0-3E39278C477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200" y="270000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For Loops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692BB1FB-7B33-C39F-8068-DF841E7048B1}"/>
              </a:ext>
            </a:extLst>
          </p:cNvPr>
          <p:cNvSpPr txBox="1"/>
          <p:nvPr/>
        </p:nvSpPr>
        <p:spPr>
          <a:xfrm>
            <a:off x="1176379" y="1882572"/>
            <a:ext cx="685109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for loop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lets you run code for every element in an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b="1" i="1" dirty="0" err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iterable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object</a:t>
            </a:r>
            <a:b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8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Let’s look at an example:</a:t>
            </a:r>
            <a:endParaRPr lang="en-GB" sz="1800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0DBCEAE5-179B-5A11-184C-5EBA3EA5D9F6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6/9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AEB3C4-882A-60F7-2F0C-9A0240A144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19174" y="3590772"/>
            <a:ext cx="4087731" cy="155874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1" name="Google Shape;198;p20">
            <a:extLst>
              <a:ext uri="{FF2B5EF4-FFF2-40B4-BE49-F238E27FC236}">
                <a16:creationId xmlns:a16="http://schemas.microsoft.com/office/drawing/2014/main" id="{90D4D079-D52D-BEED-B34C-728BF3012676}"/>
              </a:ext>
            </a:extLst>
          </p:cNvPr>
          <p:cNvSpPr txBox="1"/>
          <p:nvPr/>
        </p:nvSpPr>
        <p:spPr>
          <a:xfrm>
            <a:off x="7483209" y="3831602"/>
            <a:ext cx="3532412" cy="1415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Translation: 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GB" sz="20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i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“For every number in the list, print that number”</a:t>
            </a:r>
            <a:endParaRPr sz="2000" b="1" i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9837831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62626981-655D-329A-DEFD-E0EDC36A6C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4E715BE7-D556-0C2F-1735-69A50DA9E29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200" y="270000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For Loops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1575822C-90A0-8039-30E8-083975CC357C}"/>
              </a:ext>
            </a:extLst>
          </p:cNvPr>
          <p:cNvSpPr txBox="1"/>
          <p:nvPr/>
        </p:nvSpPr>
        <p:spPr>
          <a:xfrm>
            <a:off x="1176379" y="1882572"/>
            <a:ext cx="685109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for loop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lets you run code for every element in an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b="1" i="1" dirty="0" err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iterable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object</a:t>
            </a:r>
            <a:b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8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Let’s look at an example:</a:t>
            </a:r>
            <a:endParaRPr lang="en-GB" sz="1800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05A01DBC-FAE8-4A82-6424-35AFE1C3D3B3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6/9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C48616-83DA-3DF9-18F3-3E687CDCAC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19174" y="3590772"/>
            <a:ext cx="4087731" cy="155874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58889080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99DEBE33-DCD8-2685-7261-AD9B0B3DA8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52133546-3071-DD1E-2CF7-86A813A1C24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200" y="270000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For Loops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5830F0AD-4001-9E1E-FCD1-CD6ABC45923F}"/>
              </a:ext>
            </a:extLst>
          </p:cNvPr>
          <p:cNvSpPr txBox="1"/>
          <p:nvPr/>
        </p:nvSpPr>
        <p:spPr>
          <a:xfrm>
            <a:off x="1176379" y="1882572"/>
            <a:ext cx="685109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for loop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lets you run code for every element in an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b="1" i="1" dirty="0" err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iterable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object</a:t>
            </a:r>
            <a:b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8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Let’s look at an example:</a:t>
            </a:r>
            <a:endParaRPr lang="en-GB" sz="1800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DD336C2E-F64D-0C8D-2EED-B0C6F3ACAC7E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6/9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21E2F2-A07B-BFA3-2494-E5358358E1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19174" y="3590772"/>
            <a:ext cx="4087731" cy="155874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1" name="Google Shape;198;p20">
            <a:extLst>
              <a:ext uri="{FF2B5EF4-FFF2-40B4-BE49-F238E27FC236}">
                <a16:creationId xmlns:a16="http://schemas.microsoft.com/office/drawing/2014/main" id="{8E8CC5E7-74BA-65CF-7C0A-C6E9DD9084D9}"/>
              </a:ext>
            </a:extLst>
          </p:cNvPr>
          <p:cNvSpPr txBox="1"/>
          <p:nvPr/>
        </p:nvSpPr>
        <p:spPr>
          <a:xfrm>
            <a:off x="7483209" y="3429000"/>
            <a:ext cx="3532412" cy="2339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This code will print: 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GB" sz="20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30054593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rgbClr val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16034</TotalTime>
  <Words>11552</Words>
  <Application>Microsoft Office PowerPoint</Application>
  <PresentationFormat>Widescreen</PresentationFormat>
  <Paragraphs>1850</Paragraphs>
  <Slides>230</Slides>
  <Notes>230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230</vt:i4>
      </vt:variant>
    </vt:vector>
  </HeadingPairs>
  <TitlesOfParts>
    <vt:vector size="233" baseType="lpstr">
      <vt:lpstr>Calibri</vt:lpstr>
      <vt:lpstr>Arial</vt:lpstr>
      <vt:lpstr>Retrospect</vt:lpstr>
      <vt:lpstr>Lecture 3:   Loops</vt:lpstr>
      <vt:lpstr>Today’s Lecture</vt:lpstr>
      <vt:lpstr>Today’s Lecture</vt:lpstr>
      <vt:lpstr>Today’s Lecture</vt:lpstr>
      <vt:lpstr>Today’s Lecture</vt:lpstr>
      <vt:lpstr>Today’s Lecture</vt:lpstr>
      <vt:lpstr>Today’s Lecture</vt:lpstr>
      <vt:lpstr>Today’s Lecture</vt:lpstr>
      <vt:lpstr>Today’s Lecture</vt:lpstr>
      <vt:lpstr>Recap: Accessing Noteable</vt:lpstr>
      <vt:lpstr>Recap: Accessing Noteable</vt:lpstr>
      <vt:lpstr>Recap: Accessing Noteable</vt:lpstr>
      <vt:lpstr>Recap: Accessing Noteable</vt:lpstr>
      <vt:lpstr>Recap: Accessing Noteable</vt:lpstr>
      <vt:lpstr>Recap: Accessing Noteable</vt:lpstr>
      <vt:lpstr>Recap: Accessing Noteable</vt:lpstr>
      <vt:lpstr>Recap: Accessing Noteable</vt:lpstr>
      <vt:lpstr>Recap: Accessing Noteable</vt:lpstr>
      <vt:lpstr>Recap: Accessing Noteable</vt:lpstr>
      <vt:lpstr>Recap: Accessing Noteable</vt:lpstr>
      <vt:lpstr>Recap: Accessing Noteable</vt:lpstr>
      <vt:lpstr>Recap: Accessing Noteable</vt:lpstr>
      <vt:lpstr>Recap: If Statements</vt:lpstr>
      <vt:lpstr>Recap: If Statements</vt:lpstr>
      <vt:lpstr>Recap: If Statements</vt:lpstr>
      <vt:lpstr>Recap: If Statements</vt:lpstr>
      <vt:lpstr>Recap: If Statements</vt:lpstr>
      <vt:lpstr>Recap: If Statements</vt:lpstr>
      <vt:lpstr>Recap: If Statements</vt:lpstr>
      <vt:lpstr>Recap: If Statements</vt:lpstr>
      <vt:lpstr>Recap: If Statements</vt:lpstr>
      <vt:lpstr>Recap: If Statements</vt:lpstr>
      <vt:lpstr>Recap: If Statements</vt:lpstr>
      <vt:lpstr>Recap: If Statements</vt:lpstr>
      <vt:lpstr>Recap: If Statements</vt:lpstr>
      <vt:lpstr>Recap: If Statements</vt:lpstr>
      <vt:lpstr>Recap: If Statements</vt:lpstr>
      <vt:lpstr>Motivation</vt:lpstr>
      <vt:lpstr>Motivation</vt:lpstr>
      <vt:lpstr>Motivation</vt:lpstr>
      <vt:lpstr>Motivation</vt:lpstr>
      <vt:lpstr>Motivation</vt:lpstr>
      <vt:lpstr>Motivation</vt:lpstr>
      <vt:lpstr>Motivation</vt:lpstr>
      <vt:lpstr>Motivation</vt:lpstr>
      <vt:lpstr>Motivation</vt:lpstr>
      <vt:lpstr>Motivation</vt:lpstr>
      <vt:lpstr>Motivation</vt:lpstr>
      <vt:lpstr>Motivation</vt:lpstr>
      <vt:lpstr>Motivation</vt:lpstr>
      <vt:lpstr>Motivation</vt:lpstr>
      <vt:lpstr>Motivation</vt:lpstr>
      <vt:lpstr>Motivation</vt:lpstr>
      <vt:lpstr>Motivation</vt:lpstr>
      <vt:lpstr>Motivation</vt:lpstr>
      <vt:lpstr>Motivation</vt:lpstr>
      <vt:lpstr>Motivation</vt:lpstr>
      <vt:lpstr>Motivation</vt:lpstr>
      <vt:lpstr>Motivation</vt:lpstr>
      <vt:lpstr>Motivation</vt:lpstr>
      <vt:lpstr>Motivation</vt:lpstr>
      <vt:lpstr>Iterable Objects</vt:lpstr>
      <vt:lpstr>Iterable Objects</vt:lpstr>
      <vt:lpstr>Iterable Objects</vt:lpstr>
      <vt:lpstr>Iterable Objects</vt:lpstr>
      <vt:lpstr>Iterable Objects</vt:lpstr>
      <vt:lpstr>Iterable Objects</vt:lpstr>
      <vt:lpstr>Iterable Objects</vt:lpstr>
      <vt:lpstr>Iterable Objects</vt:lpstr>
      <vt:lpstr>Iterable Objects</vt:lpstr>
      <vt:lpstr>Iterable Objects</vt:lpstr>
      <vt:lpstr>Iterable Objects</vt:lpstr>
      <vt:lpstr>Iterable Objects</vt:lpstr>
      <vt:lpstr>For Loops</vt:lpstr>
      <vt:lpstr>For Loops</vt:lpstr>
      <vt:lpstr>For Loops</vt:lpstr>
      <vt:lpstr>For Loops</vt:lpstr>
      <vt:lpstr>For Loops</vt:lpstr>
      <vt:lpstr>For Loops</vt:lpstr>
      <vt:lpstr>For Loops</vt:lpstr>
      <vt:lpstr>For Loops</vt:lpstr>
      <vt:lpstr>For Loops</vt:lpstr>
      <vt:lpstr>For Loops</vt:lpstr>
      <vt:lpstr>For Loops</vt:lpstr>
      <vt:lpstr>For Loops</vt:lpstr>
      <vt:lpstr>For Loops</vt:lpstr>
      <vt:lpstr>For Loops</vt:lpstr>
      <vt:lpstr>For Loops</vt:lpstr>
      <vt:lpstr>For Loops</vt:lpstr>
      <vt:lpstr>For Loops</vt:lpstr>
      <vt:lpstr>For Loops</vt:lpstr>
      <vt:lpstr>For Loops</vt:lpstr>
      <vt:lpstr>For Loops</vt:lpstr>
      <vt:lpstr>For Loops</vt:lpstr>
      <vt:lpstr>For Loops</vt:lpstr>
      <vt:lpstr>For Loops</vt:lpstr>
      <vt:lpstr>For Loops</vt:lpstr>
      <vt:lpstr>For Loops</vt:lpstr>
      <vt:lpstr>For Loops</vt:lpstr>
      <vt:lpstr>For Loops</vt:lpstr>
      <vt:lpstr>For Loops</vt:lpstr>
      <vt:lpstr>For Loops</vt:lpstr>
      <vt:lpstr>For Loops</vt:lpstr>
      <vt:lpstr>For Loops</vt:lpstr>
      <vt:lpstr>For Loops</vt:lpstr>
      <vt:lpstr>While Loops</vt:lpstr>
      <vt:lpstr>While Loops</vt:lpstr>
      <vt:lpstr>While Loops</vt:lpstr>
      <vt:lpstr>While Loops</vt:lpstr>
      <vt:lpstr>While Loops</vt:lpstr>
      <vt:lpstr>While Loops</vt:lpstr>
      <vt:lpstr>While Loops</vt:lpstr>
      <vt:lpstr>While Loops</vt:lpstr>
      <vt:lpstr>While Loops</vt:lpstr>
      <vt:lpstr>While Loops</vt:lpstr>
      <vt:lpstr>While Loops</vt:lpstr>
      <vt:lpstr>While Loops</vt:lpstr>
      <vt:lpstr>While Loops</vt:lpstr>
      <vt:lpstr>While Loops</vt:lpstr>
      <vt:lpstr>While Loops</vt:lpstr>
      <vt:lpstr>While Loops</vt:lpstr>
      <vt:lpstr>While Loops</vt:lpstr>
      <vt:lpstr>While Loops</vt:lpstr>
      <vt:lpstr>While Loops</vt:lpstr>
      <vt:lpstr>While Loops</vt:lpstr>
      <vt:lpstr>While Loops</vt:lpstr>
      <vt:lpstr>While Loops</vt:lpstr>
      <vt:lpstr>While Loops</vt:lpstr>
      <vt:lpstr>While Loops</vt:lpstr>
      <vt:lpstr>While Loops</vt:lpstr>
      <vt:lpstr>While Loops</vt:lpstr>
      <vt:lpstr>While Loops</vt:lpstr>
      <vt:lpstr>While Loops</vt:lpstr>
      <vt:lpstr>While Loops</vt:lpstr>
      <vt:lpstr>While Loops</vt:lpstr>
      <vt:lpstr>While Loops</vt:lpstr>
      <vt:lpstr>While Loops</vt:lpstr>
      <vt:lpstr>While Loops</vt:lpstr>
      <vt:lpstr>While Loops</vt:lpstr>
      <vt:lpstr>While Loops</vt:lpstr>
      <vt:lpstr>While Loops</vt:lpstr>
      <vt:lpstr>While Loops</vt:lpstr>
      <vt:lpstr>While Loops</vt:lpstr>
      <vt:lpstr>While Loops</vt:lpstr>
      <vt:lpstr>While Loops</vt:lpstr>
      <vt:lpstr>While Loops</vt:lpstr>
      <vt:lpstr>While Loops</vt:lpstr>
      <vt:lpstr>While Loops</vt:lpstr>
      <vt:lpstr>While Loops</vt:lpstr>
      <vt:lpstr>While Loops</vt:lpstr>
      <vt:lpstr>While Loops</vt:lpstr>
      <vt:lpstr>While Loops</vt:lpstr>
      <vt:lpstr>While Loops</vt:lpstr>
      <vt:lpstr>While Loops</vt:lpstr>
      <vt:lpstr>While Loops</vt:lpstr>
      <vt:lpstr>While Loops</vt:lpstr>
      <vt:lpstr>While Loops</vt:lpstr>
      <vt:lpstr>While Loops</vt:lpstr>
      <vt:lpstr>While Loops</vt:lpstr>
      <vt:lpstr>While Loops</vt:lpstr>
      <vt:lpstr>While Loops</vt:lpstr>
      <vt:lpstr>While Loops</vt:lpstr>
      <vt:lpstr>While Loops</vt:lpstr>
      <vt:lpstr>While Loops</vt:lpstr>
      <vt:lpstr>While Loops</vt:lpstr>
      <vt:lpstr>While Loops</vt:lpstr>
      <vt:lpstr>While Loops</vt:lpstr>
      <vt:lpstr>While Loops</vt:lpstr>
      <vt:lpstr>While Loops</vt:lpstr>
      <vt:lpstr>While Loops</vt:lpstr>
      <vt:lpstr>While Loops</vt:lpstr>
      <vt:lpstr>While Loops</vt:lpstr>
      <vt:lpstr>While Loops</vt:lpstr>
      <vt:lpstr>While Loops</vt:lpstr>
      <vt:lpstr>While Loops</vt:lpstr>
      <vt:lpstr>While Loops</vt:lpstr>
      <vt:lpstr>While Loops</vt:lpstr>
      <vt:lpstr>While Loops</vt:lpstr>
      <vt:lpstr>While Loops</vt:lpstr>
      <vt:lpstr>While Loops</vt:lpstr>
      <vt:lpstr>While Loops</vt:lpstr>
      <vt:lpstr>While Loops</vt:lpstr>
      <vt:lpstr>While Loops</vt:lpstr>
      <vt:lpstr>While Loops</vt:lpstr>
      <vt:lpstr>While Loops</vt:lpstr>
      <vt:lpstr>While Loops</vt:lpstr>
      <vt:lpstr>While Loops</vt:lpstr>
      <vt:lpstr>While Loops</vt:lpstr>
      <vt:lpstr>While Loops</vt:lpstr>
      <vt:lpstr>While Loops</vt:lpstr>
      <vt:lpstr>While Loops</vt:lpstr>
      <vt:lpstr>While Loops</vt:lpstr>
      <vt:lpstr>While Loops</vt:lpstr>
      <vt:lpstr>While Loops</vt:lpstr>
      <vt:lpstr>While Loops</vt:lpstr>
      <vt:lpstr>While Loops</vt:lpstr>
      <vt:lpstr>While Loops</vt:lpstr>
      <vt:lpstr>While Loops</vt:lpstr>
      <vt:lpstr>While Loops</vt:lpstr>
      <vt:lpstr>While Loops</vt:lpstr>
      <vt:lpstr>While Loops</vt:lpstr>
      <vt:lpstr>While Loops</vt:lpstr>
      <vt:lpstr>While Loops</vt:lpstr>
      <vt:lpstr>While Loops</vt:lpstr>
      <vt:lpstr>While Loops</vt:lpstr>
      <vt:lpstr>While Loops</vt:lpstr>
      <vt:lpstr>While Loops</vt:lpstr>
      <vt:lpstr>While Loops</vt:lpstr>
      <vt:lpstr>While Loops</vt:lpstr>
      <vt:lpstr>While Loops</vt:lpstr>
      <vt:lpstr>While Loops</vt:lpstr>
      <vt:lpstr>While Loops</vt:lpstr>
      <vt:lpstr>Practical</vt:lpstr>
      <vt:lpstr>Practical</vt:lpstr>
      <vt:lpstr>Practical</vt:lpstr>
      <vt:lpstr>Practical</vt:lpstr>
      <vt:lpstr>Practical</vt:lpstr>
      <vt:lpstr>Practical</vt:lpstr>
      <vt:lpstr>Practical</vt:lpstr>
      <vt:lpstr>Practical</vt:lpstr>
      <vt:lpstr>Practical</vt:lpstr>
      <vt:lpstr>Practical</vt:lpstr>
      <vt:lpstr>Practical</vt:lpstr>
      <vt:lpstr>Practical</vt:lpstr>
      <vt:lpstr>Practical</vt:lpstr>
      <vt:lpstr>Practical</vt:lpstr>
      <vt:lpstr>Practical</vt:lpstr>
      <vt:lpstr>Practical</vt:lpstr>
      <vt:lpstr>Practical</vt:lpstr>
      <vt:lpstr>Next Time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Tom Maullin-Sapey</dc:creator>
  <cp:lastModifiedBy>Tom Maullin-Sapey</cp:lastModifiedBy>
  <cp:revision>30</cp:revision>
  <dcterms:modified xsi:type="dcterms:W3CDTF">2025-09-11T14:58:44Z</dcterms:modified>
</cp:coreProperties>
</file>